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18288000" cy="10287000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6104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4146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6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2.png"/><Relationship Id="rId21" Type="http://schemas.openxmlformats.org/officeDocument/2006/relationships/image" Target="../media/image43.png"/><Relationship Id="rId7" Type="http://schemas.openxmlformats.org/officeDocument/2006/relationships/image" Target="../media/image14.png"/><Relationship Id="rId12" Type="http://schemas.openxmlformats.org/officeDocument/2006/relationships/image" Target="../media/image31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5" Type="http://schemas.openxmlformats.org/officeDocument/2006/relationships/image" Target="../media/image38.png"/><Relationship Id="rId10" Type="http://schemas.openxmlformats.org/officeDocument/2006/relationships/image" Target="../media/image17.svg"/><Relationship Id="rId19" Type="http://schemas.openxmlformats.org/officeDocument/2006/relationships/image" Target="../media/image42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5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9.svg"/><Relationship Id="rId5" Type="http://schemas.openxmlformats.org/officeDocument/2006/relationships/image" Target="../media/image6.png"/><Relationship Id="rId15" Type="http://schemas.openxmlformats.org/officeDocument/2006/relationships/image" Target="../media/image37.svg"/><Relationship Id="rId10" Type="http://schemas.openxmlformats.org/officeDocument/2006/relationships/image" Target="../media/image48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9639" y="7154442"/>
            <a:ext cx="4994179" cy="3349443"/>
            <a:chOff x="0" y="0"/>
            <a:chExt cx="6658905" cy="4465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58864" cy="4465955"/>
            </a:xfrm>
            <a:custGeom>
              <a:avLst/>
              <a:gdLst/>
              <a:ahLst/>
              <a:cxnLst/>
              <a:rect l="l" t="t" r="r" b="b"/>
              <a:pathLst>
                <a:path w="6658864" h="4465955">
                  <a:moveTo>
                    <a:pt x="6424295" y="0"/>
                  </a:moveTo>
                  <a:lnTo>
                    <a:pt x="233299" y="0"/>
                  </a:lnTo>
                  <a:cubicBezTo>
                    <a:pt x="104902" y="0"/>
                    <a:pt x="0" y="104902"/>
                    <a:pt x="0" y="233299"/>
                  </a:cubicBezTo>
                  <a:lnTo>
                    <a:pt x="0" y="4465955"/>
                  </a:lnTo>
                  <a:lnTo>
                    <a:pt x="6658864" y="4465955"/>
                  </a:lnTo>
                  <a:lnTo>
                    <a:pt x="6658864" y="233299"/>
                  </a:lnTo>
                  <a:cubicBezTo>
                    <a:pt x="6657594" y="104902"/>
                    <a:pt x="6552692" y="0"/>
                    <a:pt x="6424295" y="0"/>
                  </a:cubicBezTo>
                  <a:close/>
                  <a:moveTo>
                    <a:pt x="6453124" y="4173601"/>
                  </a:moveTo>
                  <a:lnTo>
                    <a:pt x="203200" y="4173601"/>
                  </a:lnTo>
                  <a:lnTo>
                    <a:pt x="203200" y="263525"/>
                  </a:lnTo>
                  <a:lnTo>
                    <a:pt x="6453124" y="263525"/>
                  </a:lnTo>
                  <a:lnTo>
                    <a:pt x="6453124" y="4173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1097" y="0"/>
            <a:ext cx="18310194" cy="10287000"/>
            <a:chOff x="0" y="0"/>
            <a:chExt cx="24413592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13590" cy="13716000"/>
            </a:xfrm>
            <a:custGeom>
              <a:avLst/>
              <a:gdLst/>
              <a:ahLst/>
              <a:cxnLst/>
              <a:rect l="l" t="t" r="r" b="b"/>
              <a:pathLst>
                <a:path w="24413590" h="13716000">
                  <a:moveTo>
                    <a:pt x="0" y="0"/>
                  </a:moveTo>
                  <a:lnTo>
                    <a:pt x="24413590" y="0"/>
                  </a:lnTo>
                  <a:lnTo>
                    <a:pt x="2441359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0" b="-60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8456399">
            <a:off x="8988206" y="-5116423"/>
            <a:ext cx="7009320" cy="10091953"/>
            <a:chOff x="0" y="0"/>
            <a:chExt cx="9345760" cy="13455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45803" cy="13455904"/>
            </a:xfrm>
            <a:custGeom>
              <a:avLst/>
              <a:gdLst/>
              <a:ahLst/>
              <a:cxnLst/>
              <a:rect l="l" t="t" r="r" b="b"/>
              <a:pathLst>
                <a:path w="9345803" h="13455904">
                  <a:moveTo>
                    <a:pt x="9345803" y="13455904"/>
                  </a:moveTo>
                  <a:lnTo>
                    <a:pt x="0" y="13455904"/>
                  </a:lnTo>
                  <a:lnTo>
                    <a:pt x="0" y="0"/>
                  </a:lnTo>
                  <a:lnTo>
                    <a:pt x="9345803" y="0"/>
                  </a:lnTo>
                  <a:lnTo>
                    <a:pt x="9345803" y="13455904"/>
                  </a:lnTo>
                  <a:close/>
                </a:path>
              </a:pathLst>
            </a:custGeom>
            <a:blipFill>
              <a:blip r:embed="rId4"/>
              <a:stretch>
                <a:fillRect t="-48" b="-48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10126469">
            <a:off x="14510603" y="-3509628"/>
            <a:ext cx="6812034" cy="9807902"/>
            <a:chOff x="0" y="0"/>
            <a:chExt cx="9082712" cy="130772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82659" cy="13077189"/>
            </a:xfrm>
            <a:custGeom>
              <a:avLst/>
              <a:gdLst/>
              <a:ahLst/>
              <a:cxnLst/>
              <a:rect l="l" t="t" r="r" b="b"/>
              <a:pathLst>
                <a:path w="9082659" h="13077189">
                  <a:moveTo>
                    <a:pt x="9082659" y="13077189"/>
                  </a:moveTo>
                  <a:lnTo>
                    <a:pt x="0" y="13077189"/>
                  </a:lnTo>
                  <a:lnTo>
                    <a:pt x="0" y="0"/>
                  </a:lnTo>
                  <a:lnTo>
                    <a:pt x="9082659" y="0"/>
                  </a:lnTo>
                  <a:lnTo>
                    <a:pt x="9082659" y="13077189"/>
                  </a:lnTo>
                  <a:close/>
                </a:path>
              </a:pathLst>
            </a:custGeom>
            <a:blipFill>
              <a:blip r:embed="rId4"/>
              <a:stretch>
                <a:fillRect t="-48" b="-48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2446165">
            <a:off x="12131587" y="4508441"/>
            <a:ext cx="7524161" cy="10833217"/>
            <a:chOff x="0" y="0"/>
            <a:chExt cx="10032215" cy="144442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32238" cy="14444345"/>
            </a:xfrm>
            <a:custGeom>
              <a:avLst/>
              <a:gdLst/>
              <a:ahLst/>
              <a:cxnLst/>
              <a:rect l="l" t="t" r="r" b="b"/>
              <a:pathLst>
                <a:path w="10032238" h="14444345">
                  <a:moveTo>
                    <a:pt x="10032238" y="14444345"/>
                  </a:moveTo>
                  <a:lnTo>
                    <a:pt x="0" y="14444345"/>
                  </a:lnTo>
                  <a:lnTo>
                    <a:pt x="0" y="0"/>
                  </a:lnTo>
                  <a:lnTo>
                    <a:pt x="10032238" y="0"/>
                  </a:lnTo>
                  <a:lnTo>
                    <a:pt x="10032238" y="14444345"/>
                  </a:lnTo>
                  <a:close/>
                </a:path>
              </a:pathLst>
            </a:custGeom>
            <a:blipFill>
              <a:blip r:embed="rId5"/>
              <a:stretch>
                <a:fillRect t="-48" b="-47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251501" y="256417"/>
            <a:ext cx="1036499" cy="1104795"/>
            <a:chOff x="0" y="0"/>
            <a:chExt cx="1381999" cy="14730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2014" cy="1473073"/>
            </a:xfrm>
            <a:custGeom>
              <a:avLst/>
              <a:gdLst/>
              <a:ahLst/>
              <a:cxnLst/>
              <a:rect l="l" t="t" r="r" b="b"/>
              <a:pathLst>
                <a:path w="1382014" h="1473073">
                  <a:moveTo>
                    <a:pt x="0" y="0"/>
                  </a:moveTo>
                  <a:lnTo>
                    <a:pt x="1382014" y="0"/>
                  </a:lnTo>
                  <a:lnTo>
                    <a:pt x="1382014" y="1473073"/>
                  </a:lnTo>
                  <a:lnTo>
                    <a:pt x="0" y="1473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r="-25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545790" y="10504868"/>
            <a:ext cx="819911" cy="74716"/>
            <a:chOff x="0" y="0"/>
            <a:chExt cx="1093215" cy="996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3216" cy="99568"/>
            </a:xfrm>
            <a:custGeom>
              <a:avLst/>
              <a:gdLst/>
              <a:ahLst/>
              <a:cxnLst/>
              <a:rect l="l" t="t" r="r" b="b"/>
              <a:pathLst>
                <a:path w="1093216" h="99568">
                  <a:moveTo>
                    <a:pt x="99568" y="99568"/>
                  </a:moveTo>
                  <a:lnTo>
                    <a:pt x="994918" y="99568"/>
                  </a:lnTo>
                  <a:cubicBezTo>
                    <a:pt x="1049909" y="99568"/>
                    <a:pt x="1093216" y="54991"/>
                    <a:pt x="1093216" y="1270"/>
                  </a:cubicBezTo>
                  <a:lnTo>
                    <a:pt x="1093216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4991"/>
                    <a:pt x="44577" y="99568"/>
                    <a:pt x="99568" y="99568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993647" y="10654300"/>
            <a:ext cx="5925181" cy="27527"/>
            <a:chOff x="0" y="0"/>
            <a:chExt cx="7900241" cy="367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900289" cy="36703"/>
            </a:xfrm>
            <a:custGeom>
              <a:avLst/>
              <a:gdLst/>
              <a:ahLst/>
              <a:cxnLst/>
              <a:rect l="l" t="t" r="r" b="b"/>
              <a:pathLst>
                <a:path w="7900289" h="36703">
                  <a:moveTo>
                    <a:pt x="0" y="0"/>
                  </a:moveTo>
                  <a:cubicBezTo>
                    <a:pt x="0" y="20955"/>
                    <a:pt x="17018" y="36703"/>
                    <a:pt x="36703" y="36703"/>
                  </a:cubicBezTo>
                  <a:lnTo>
                    <a:pt x="7863586" y="36703"/>
                  </a:lnTo>
                  <a:cubicBezTo>
                    <a:pt x="7884541" y="36703"/>
                    <a:pt x="7900289" y="19685"/>
                    <a:pt x="79002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9373253">
            <a:off x="-1548309" y="6487079"/>
            <a:ext cx="5705197" cy="8214289"/>
            <a:chOff x="0" y="0"/>
            <a:chExt cx="7606929" cy="109523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606919" cy="10952353"/>
            </a:xfrm>
            <a:custGeom>
              <a:avLst/>
              <a:gdLst/>
              <a:ahLst/>
              <a:cxnLst/>
              <a:rect l="l" t="t" r="r" b="b"/>
              <a:pathLst>
                <a:path w="7606919" h="10952353">
                  <a:moveTo>
                    <a:pt x="7606919" y="10952353"/>
                  </a:moveTo>
                  <a:lnTo>
                    <a:pt x="0" y="10952353"/>
                  </a:lnTo>
                  <a:lnTo>
                    <a:pt x="0" y="0"/>
                  </a:lnTo>
                  <a:lnTo>
                    <a:pt x="7606919" y="0"/>
                  </a:lnTo>
                  <a:lnTo>
                    <a:pt x="7606919" y="10952353"/>
                  </a:lnTo>
                  <a:close/>
                </a:path>
              </a:pathLst>
            </a:custGeom>
            <a:blipFill>
              <a:blip r:embed="rId7"/>
              <a:stretch>
                <a:fillRect t="-48" b="-48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42900" y="9404394"/>
            <a:ext cx="4533125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2"/>
              </a:lnSpc>
            </a:pPr>
            <a:r>
              <a:rPr lang="en-US" sz="251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www.n</a:t>
            </a:r>
            <a:r>
              <a:rPr lang="en-US" altLang="zh-CN" sz="251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extGPU</a:t>
            </a:r>
            <a:r>
              <a:rPr lang="en-US" sz="251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.ai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274225" y="4795018"/>
            <a:ext cx="11266269" cy="8516981"/>
            <a:chOff x="0" y="0"/>
            <a:chExt cx="15021692" cy="11355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021688" cy="11355971"/>
            </a:xfrm>
            <a:custGeom>
              <a:avLst/>
              <a:gdLst/>
              <a:ahLst/>
              <a:cxnLst/>
              <a:rect l="l" t="t" r="r" b="b"/>
              <a:pathLst>
                <a:path w="15021688" h="11355971">
                  <a:moveTo>
                    <a:pt x="0" y="0"/>
                  </a:moveTo>
                  <a:lnTo>
                    <a:pt x="15021688" y="0"/>
                  </a:lnTo>
                  <a:lnTo>
                    <a:pt x="15021688" y="11355971"/>
                  </a:lnTo>
                  <a:lnTo>
                    <a:pt x="0" y="11355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4000"/>
              </a:blip>
              <a:stretch>
                <a:fillRect t="-16140" b="-16140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159789" y="4103626"/>
            <a:ext cx="11968419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56"/>
              </a:lnSpc>
            </a:pPr>
            <a:r>
              <a:rPr lang="en-US" altLang="zh-CN" sz="5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5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工作流的边缘云</a:t>
            </a:r>
            <a:r>
              <a:rPr lang="zh-CN" altLang="en-US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编排、</a:t>
            </a:r>
            <a:r>
              <a:rPr lang="en-US" sz="5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调度平台</a:t>
            </a:r>
            <a:endParaRPr lang="en-US" sz="5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3866826" y="7137729"/>
            <a:ext cx="6178822" cy="3516571"/>
          </a:xfrm>
          <a:custGeom>
            <a:avLst/>
            <a:gdLst/>
            <a:ahLst/>
            <a:cxnLst/>
            <a:rect l="l" t="t" r="r" b="b"/>
            <a:pathLst>
              <a:path w="6178822" h="3516571">
                <a:moveTo>
                  <a:pt x="0" y="0"/>
                </a:moveTo>
                <a:lnTo>
                  <a:pt x="6178822" y="0"/>
                </a:lnTo>
                <a:lnTo>
                  <a:pt x="6178822" y="3516571"/>
                </a:lnTo>
                <a:lnTo>
                  <a:pt x="0" y="3516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1827486" y="7492615"/>
            <a:ext cx="3194942" cy="970004"/>
            <a:chOff x="0" y="0"/>
            <a:chExt cx="4259923" cy="12933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259961" cy="1293241"/>
            </a:xfrm>
            <a:custGeom>
              <a:avLst/>
              <a:gdLst/>
              <a:ahLst/>
              <a:cxnLst/>
              <a:rect l="l" t="t" r="r" b="b"/>
              <a:pathLst>
                <a:path w="4259961" h="1293241">
                  <a:moveTo>
                    <a:pt x="2057273" y="0"/>
                  </a:moveTo>
                  <a:lnTo>
                    <a:pt x="741172" y="0"/>
                  </a:lnTo>
                  <a:cubicBezTo>
                    <a:pt x="741172" y="0"/>
                    <a:pt x="701675" y="606171"/>
                    <a:pt x="660146" y="859409"/>
                  </a:cubicBezTo>
                  <a:cubicBezTo>
                    <a:pt x="587502" y="1293241"/>
                    <a:pt x="143256" y="1154176"/>
                    <a:pt x="16637" y="1245489"/>
                  </a:cubicBezTo>
                  <a:cubicBezTo>
                    <a:pt x="0" y="1257935"/>
                    <a:pt x="8382" y="1284986"/>
                    <a:pt x="29083" y="1284986"/>
                  </a:cubicBezTo>
                  <a:lnTo>
                    <a:pt x="4230878" y="1284986"/>
                  </a:lnTo>
                  <a:cubicBezTo>
                    <a:pt x="4251579" y="1284986"/>
                    <a:pt x="4259961" y="1257935"/>
                    <a:pt x="4243324" y="1245489"/>
                  </a:cubicBezTo>
                  <a:cubicBezTo>
                    <a:pt x="4116705" y="1154176"/>
                    <a:pt x="3672459" y="1293241"/>
                    <a:pt x="3599815" y="859409"/>
                  </a:cubicBezTo>
                  <a:cubicBezTo>
                    <a:pt x="3558286" y="606171"/>
                    <a:pt x="3518789" y="0"/>
                    <a:pt x="3518789" y="0"/>
                  </a:cubicBezTo>
                  <a:lnTo>
                    <a:pt x="2057273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7" name="图片 36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8FC590DD-35B1-7F82-8B07-6C001C7CFC5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94" y="7234375"/>
            <a:ext cx="4838400" cy="31896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1887200" y="8349710"/>
            <a:ext cx="2833688" cy="2051590"/>
            <a:chOff x="-4799302" y="-1392348"/>
            <a:chExt cx="3778250" cy="2735453"/>
          </a:xfrm>
        </p:grpSpPr>
        <p:sp>
          <p:nvSpPr>
            <p:cNvPr id="33" name="Freeform 33"/>
            <p:cNvSpPr/>
            <p:nvPr/>
          </p:nvSpPr>
          <p:spPr>
            <a:xfrm>
              <a:off x="-4799302" y="-1392348"/>
              <a:ext cx="3778250" cy="2735453"/>
            </a:xfrm>
            <a:custGeom>
              <a:avLst/>
              <a:gdLst/>
              <a:ahLst/>
              <a:cxnLst/>
              <a:rect l="l" t="t" r="r" b="b"/>
              <a:pathLst>
                <a:path w="3778250" h="2735453">
                  <a:moveTo>
                    <a:pt x="3778250" y="0"/>
                  </a:moveTo>
                  <a:lnTo>
                    <a:pt x="3778250" y="2735453"/>
                  </a:lnTo>
                  <a:lnTo>
                    <a:pt x="0" y="2735453"/>
                  </a:lnTo>
                  <a:lnTo>
                    <a:pt x="0" y="0"/>
                  </a:lnTo>
                  <a:lnTo>
                    <a:pt x="3778250" y="0"/>
                  </a:lnTo>
                  <a:close/>
                </a:path>
              </a:pathLst>
            </a:custGeom>
            <a:blipFill>
              <a:blip r:embed="rId12"/>
              <a:stretch>
                <a:fillRect t="-30" r="-1" b="-32"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1" name="图片 40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DFDB53B9-0F94-1681-0DDD-4F6A7681B9E8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387" y="8430203"/>
            <a:ext cx="2689200" cy="187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6714563" y="119725"/>
            <a:ext cx="18971204" cy="18971204"/>
            <a:chOff x="0" y="0"/>
            <a:chExt cx="25294939" cy="25294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4971" cy="25294971"/>
            </a:xfrm>
            <a:custGeom>
              <a:avLst/>
              <a:gdLst/>
              <a:ahLst/>
              <a:cxnLst/>
              <a:rect l="l" t="t" r="r" b="b"/>
              <a:pathLst>
                <a:path w="25294971" h="25294971">
                  <a:moveTo>
                    <a:pt x="0" y="0"/>
                  </a:moveTo>
                  <a:lnTo>
                    <a:pt x="25294971" y="0"/>
                  </a:lnTo>
                  <a:lnTo>
                    <a:pt x="25294971" y="25294971"/>
                  </a:lnTo>
                  <a:lnTo>
                    <a:pt x="0" y="2529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AutoShape 5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5582486" y="2963404"/>
            <a:ext cx="3348712" cy="659595"/>
          </a:xfrm>
          <a:custGeom>
            <a:avLst/>
            <a:gdLst/>
            <a:ahLst/>
            <a:cxnLst/>
            <a:rect l="l" t="t" r="r" b="b"/>
            <a:pathLst>
              <a:path w="3348712" h="659595">
                <a:moveTo>
                  <a:pt x="0" y="0"/>
                </a:moveTo>
                <a:lnTo>
                  <a:pt x="3348711" y="0"/>
                </a:lnTo>
                <a:lnTo>
                  <a:pt x="3348711" y="659594"/>
                </a:lnTo>
                <a:lnTo>
                  <a:pt x="0" y="659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1469769" y="2867262"/>
            <a:ext cx="3073980" cy="851877"/>
            <a:chOff x="0" y="0"/>
            <a:chExt cx="4098640" cy="11358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5836" cy="1135836"/>
            </a:xfrm>
            <a:custGeom>
              <a:avLst/>
              <a:gdLst/>
              <a:ahLst/>
              <a:cxnLst/>
              <a:rect l="l" t="t" r="r" b="b"/>
              <a:pathLst>
                <a:path w="1135836" h="1135836">
                  <a:moveTo>
                    <a:pt x="0" y="0"/>
                  </a:moveTo>
                  <a:lnTo>
                    <a:pt x="1135836" y="0"/>
                  </a:lnTo>
                  <a:lnTo>
                    <a:pt x="1135836" y="1135836"/>
                  </a:lnTo>
                  <a:lnTo>
                    <a:pt x="0" y="1135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72886" y="-135477"/>
              <a:ext cx="2725754" cy="1187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063"/>
                </a:lnSpc>
                <a:spcBef>
                  <a:spcPct val="0"/>
                </a:spcBef>
              </a:pPr>
              <a:r>
                <a:rPr lang="en-US" sz="4798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Vash.ai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11709" y="4417971"/>
            <a:ext cx="2671404" cy="705654"/>
          </a:xfrm>
          <a:custGeom>
            <a:avLst/>
            <a:gdLst/>
            <a:ahLst/>
            <a:cxnLst/>
            <a:rect l="l" t="t" r="r" b="b"/>
            <a:pathLst>
              <a:path w="2671404" h="705654">
                <a:moveTo>
                  <a:pt x="0" y="0"/>
                </a:moveTo>
                <a:lnTo>
                  <a:pt x="2671404" y="0"/>
                </a:lnTo>
                <a:lnTo>
                  <a:pt x="2671404" y="705654"/>
                </a:lnTo>
                <a:lnTo>
                  <a:pt x="0" y="705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>
          <a:xfrm>
            <a:off x="5754046" y="4320367"/>
            <a:ext cx="3043690" cy="900862"/>
          </a:xfrm>
          <a:custGeom>
            <a:avLst/>
            <a:gdLst/>
            <a:ahLst/>
            <a:cxnLst/>
            <a:rect l="l" t="t" r="r" b="b"/>
            <a:pathLst>
              <a:path w="3043690" h="900862">
                <a:moveTo>
                  <a:pt x="0" y="0"/>
                </a:moveTo>
                <a:lnTo>
                  <a:pt x="3043691" y="0"/>
                </a:lnTo>
                <a:lnTo>
                  <a:pt x="3043691" y="900863"/>
                </a:lnTo>
                <a:lnTo>
                  <a:pt x="0" y="90086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>
          <a:xfrm>
            <a:off x="1028700" y="2162107"/>
            <a:ext cx="8992275" cy="3473266"/>
          </a:xfrm>
          <a:custGeom>
            <a:avLst/>
            <a:gdLst/>
            <a:ahLst/>
            <a:cxnLst/>
            <a:rect l="l" t="t" r="r" b="b"/>
            <a:pathLst>
              <a:path w="8992275" h="3473266">
                <a:moveTo>
                  <a:pt x="0" y="0"/>
                </a:moveTo>
                <a:lnTo>
                  <a:pt x="8992275" y="0"/>
                </a:lnTo>
                <a:lnTo>
                  <a:pt x="8992275" y="3473266"/>
                </a:lnTo>
                <a:lnTo>
                  <a:pt x="0" y="34732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当前算力</a:t>
            </a: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altLang="zh-CN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市场现状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231576" y="2870535"/>
            <a:ext cx="6446824" cy="37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1：租赁去中心化硬件为主，并不在乎租赁方的使用。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31576" y="3531679"/>
            <a:ext cx="5651853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2：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平台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项目</a:t>
            </a: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太多，已经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进入</a:t>
            </a:r>
            <a:r>
              <a:rPr lang="en-US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互拼价格的地步</a:t>
            </a: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31576" y="4196907"/>
            <a:ext cx="6446824" cy="377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3：与目前AI没有任何关系，无法借助当前AI的东风。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31576" y="4862133"/>
            <a:ext cx="5892916" cy="37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4：无法为AI形成助力，自然也无法借助AI的东风。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1576" y="7271476"/>
            <a:ext cx="5192025" cy="36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1：需要自主购买GPU算力，造成重资产投入。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31576" y="7932621"/>
            <a:ext cx="5651853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2：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业务流量</a:t>
            </a:r>
            <a:r>
              <a:rPr lang="en-US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不确定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造成算力剩余或者算力不足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88067" y="1579327"/>
            <a:ext cx="2018693" cy="479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8"/>
              </a:lnSpc>
              <a:spcBef>
                <a:spcPct val="0"/>
              </a:spcBef>
            </a:pPr>
            <a:r>
              <a:rPr lang="zh-CN" altLang="en-US" sz="249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算力市场</a:t>
            </a:r>
            <a:r>
              <a:rPr lang="en-US" sz="249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现状</a:t>
            </a:r>
            <a:endParaRPr lang="en-US" sz="249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8066" y="6102036"/>
            <a:ext cx="1907533" cy="479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8"/>
              </a:lnSpc>
              <a:spcBef>
                <a:spcPct val="0"/>
              </a:spcBef>
            </a:pPr>
            <a:r>
              <a:rPr lang="en-US" sz="249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AI平台现状</a:t>
            </a:r>
            <a:endParaRPr lang="en-US" sz="249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8;p8">
            <a:extLst>
              <a:ext uri="{FF2B5EF4-FFF2-40B4-BE49-F238E27FC236}">
                <a16:creationId xmlns:a16="http://schemas.microsoft.com/office/drawing/2014/main" id="{B2859773-C090-C1D9-A7F1-24718F7C2C5F}"/>
              </a:ext>
            </a:extLst>
          </p:cNvPr>
          <p:cNvGrpSpPr/>
          <p:nvPr/>
        </p:nvGrpSpPr>
        <p:grpSpPr>
          <a:xfrm>
            <a:off x="988066" y="6526266"/>
            <a:ext cx="9032909" cy="3349606"/>
            <a:chOff x="0" y="-28575"/>
            <a:chExt cx="3331511" cy="882201"/>
          </a:xfrm>
        </p:grpSpPr>
        <p:sp>
          <p:nvSpPr>
            <p:cNvPr id="32" name="Google Shape;319;p8">
              <a:extLst>
                <a:ext uri="{FF2B5EF4-FFF2-40B4-BE49-F238E27FC236}">
                  <a16:creationId xmlns:a16="http://schemas.microsoft.com/office/drawing/2014/main" id="{E7B32E5D-FA84-7DD6-A0D5-05DB0BFA311C}"/>
                </a:ext>
              </a:extLst>
            </p:cNvPr>
            <p:cNvSpPr/>
            <p:nvPr/>
          </p:nvSpPr>
          <p:spPr>
            <a:xfrm>
              <a:off x="0" y="0"/>
              <a:ext cx="3331511" cy="853626"/>
            </a:xfrm>
            <a:custGeom>
              <a:avLst/>
              <a:gdLst/>
              <a:ahLst/>
              <a:cxnLst/>
              <a:rect l="l" t="t" r="r" b="b"/>
              <a:pathLst>
                <a:path w="3331511" h="853626" extrusionOk="0">
                  <a:moveTo>
                    <a:pt x="15301" y="0"/>
                  </a:moveTo>
                  <a:lnTo>
                    <a:pt x="3316210" y="0"/>
                  </a:lnTo>
                  <a:cubicBezTo>
                    <a:pt x="3320268" y="0"/>
                    <a:pt x="3324160" y="1612"/>
                    <a:pt x="3327029" y="4482"/>
                  </a:cubicBezTo>
                  <a:cubicBezTo>
                    <a:pt x="3329899" y="7351"/>
                    <a:pt x="3331511" y="11243"/>
                    <a:pt x="3331511" y="15301"/>
                  </a:cubicBezTo>
                  <a:lnTo>
                    <a:pt x="3331511" y="838325"/>
                  </a:lnTo>
                  <a:cubicBezTo>
                    <a:pt x="3331511" y="842383"/>
                    <a:pt x="3329899" y="846275"/>
                    <a:pt x="3327029" y="849144"/>
                  </a:cubicBezTo>
                  <a:cubicBezTo>
                    <a:pt x="3324160" y="852013"/>
                    <a:pt x="3320268" y="853626"/>
                    <a:pt x="3316210" y="853626"/>
                  </a:cubicBezTo>
                  <a:lnTo>
                    <a:pt x="15301" y="853626"/>
                  </a:lnTo>
                  <a:cubicBezTo>
                    <a:pt x="11243" y="853626"/>
                    <a:pt x="7351" y="852013"/>
                    <a:pt x="4482" y="849144"/>
                  </a:cubicBezTo>
                  <a:cubicBezTo>
                    <a:pt x="1612" y="846275"/>
                    <a:pt x="0" y="842383"/>
                    <a:pt x="0" y="838325"/>
                  </a:cubicBezTo>
                  <a:lnTo>
                    <a:pt x="0" y="15301"/>
                  </a:lnTo>
                  <a:cubicBezTo>
                    <a:pt x="0" y="11243"/>
                    <a:pt x="1612" y="7351"/>
                    <a:pt x="4482" y="4482"/>
                  </a:cubicBezTo>
                  <a:cubicBezTo>
                    <a:pt x="7351" y="1612"/>
                    <a:pt x="11243" y="0"/>
                    <a:pt x="15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FFFFFF">
                  <a:alpha val="2392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20;p8">
              <a:extLst>
                <a:ext uri="{FF2B5EF4-FFF2-40B4-BE49-F238E27FC236}">
                  <a16:creationId xmlns:a16="http://schemas.microsoft.com/office/drawing/2014/main" id="{E9D66C9A-887A-93FF-B33C-64B55F7B1824}"/>
                </a:ext>
              </a:extLst>
            </p:cNvPr>
            <p:cNvSpPr txBox="1"/>
            <p:nvPr/>
          </p:nvSpPr>
          <p:spPr>
            <a:xfrm>
              <a:off x="0" y="-28575"/>
              <a:ext cx="3331511" cy="882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791172" y="7125892"/>
            <a:ext cx="2636640" cy="788528"/>
          </a:xfrm>
          <a:custGeom>
            <a:avLst/>
            <a:gdLst/>
            <a:ahLst/>
            <a:cxnLst/>
            <a:rect l="l" t="t" r="r" b="b"/>
            <a:pathLst>
              <a:path w="2636640" h="788528">
                <a:moveTo>
                  <a:pt x="0" y="0"/>
                </a:moveTo>
                <a:lnTo>
                  <a:pt x="2636640" y="0"/>
                </a:lnTo>
                <a:lnTo>
                  <a:pt x="2636640" y="788528"/>
                </a:lnTo>
                <a:lnTo>
                  <a:pt x="0" y="78852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>
          <a:xfrm>
            <a:off x="5430256" y="7145913"/>
            <a:ext cx="3518952" cy="768507"/>
          </a:xfrm>
          <a:custGeom>
            <a:avLst/>
            <a:gdLst/>
            <a:ahLst/>
            <a:cxnLst/>
            <a:rect l="l" t="t" r="r" b="b"/>
            <a:pathLst>
              <a:path w="3518952" h="768507">
                <a:moveTo>
                  <a:pt x="0" y="0"/>
                </a:moveTo>
                <a:lnTo>
                  <a:pt x="3518952" y="0"/>
                </a:lnTo>
                <a:lnTo>
                  <a:pt x="3518952" y="768507"/>
                </a:lnTo>
                <a:lnTo>
                  <a:pt x="0" y="76850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4E3C049-AFB1-437F-2C16-45D8D599E9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6017" y="8493862"/>
            <a:ext cx="2266950" cy="685800"/>
          </a:xfrm>
          <a:prstGeom prst="rect">
            <a:avLst/>
          </a:prstGeom>
        </p:spPr>
      </p:pic>
      <p:pic>
        <p:nvPicPr>
          <p:cNvPr id="35" name="图片 34" descr="徽标&#10;&#10;AI 生成的内容可能不正确。">
            <a:extLst>
              <a:ext uri="{FF2B5EF4-FFF2-40B4-BE49-F238E27FC236}">
                <a16:creationId xmlns:a16="http://schemas.microsoft.com/office/drawing/2014/main" id="{1B4D71F5-5503-66FB-5B21-D8E50F399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3" y="8493862"/>
            <a:ext cx="2331720" cy="685800"/>
          </a:xfrm>
          <a:prstGeom prst="rect">
            <a:avLst/>
          </a:prstGeom>
        </p:spPr>
      </p:pic>
      <p:sp>
        <p:nvSpPr>
          <p:cNvPr id="17" name="TextBox 25">
            <a:extLst>
              <a:ext uri="{FF2B5EF4-FFF2-40B4-BE49-F238E27FC236}">
                <a16:creationId xmlns:a16="http://schemas.microsoft.com/office/drawing/2014/main" id="{92B76F39-0D40-9E11-DFA6-687FFAA454E3}"/>
              </a:ext>
            </a:extLst>
          </p:cNvPr>
          <p:cNvSpPr txBox="1"/>
          <p:nvPr/>
        </p:nvSpPr>
        <p:spPr>
          <a:xfrm>
            <a:off x="10489531" y="9595059"/>
            <a:ext cx="7363852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altLang="zh-CN" sz="1899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www.liblib.art 2025</a:t>
            </a:r>
            <a:r>
              <a:rPr lang="zh-CN" altLang="en-US" sz="1899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CN" sz="1899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altLang="en-US" sz="1899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月进行第四轮融资，融资数额累计超</a:t>
            </a:r>
            <a:r>
              <a:rPr lang="en-US" altLang="zh-CN" sz="1899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zh-CN" altLang="en-US" sz="1899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亿左右</a:t>
            </a:r>
            <a:endParaRPr lang="en-US" sz="1899" i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6714563" y="119725"/>
            <a:ext cx="18971228" cy="18971228"/>
          </a:xfrm>
          <a:custGeom>
            <a:avLst/>
            <a:gdLst/>
            <a:ahLst/>
            <a:cxnLst/>
            <a:rect l="l" t="t" r="r" b="b"/>
            <a:pathLst>
              <a:path w="25294971" h="25294971">
                <a:moveTo>
                  <a:pt x="0" y="0"/>
                </a:moveTo>
                <a:lnTo>
                  <a:pt x="25294971" y="0"/>
                </a:lnTo>
                <a:lnTo>
                  <a:pt x="25294971" y="25294971"/>
                </a:lnTo>
                <a:lnTo>
                  <a:pt x="0" y="252949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AutoShape 5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我们</a:t>
            </a: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的不同之处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05796" y="3857136"/>
            <a:ext cx="8288463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1：依AI工作流为中心，真正实现拆解每个AI任务成更小的运行粒度。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05797" y="4494838"/>
            <a:ext cx="8901002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2：按照子任务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粒度</a:t>
            </a:r>
            <a:r>
              <a:rPr lang="en-US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进行负载均衡调度，实实在在提高AI工作流的执行效率</a:t>
            </a: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05796" y="5132540"/>
            <a:ext cx="8901003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3：按照GPU能力进行任务调度，并根据GPU执行消耗的GPU时长给与激励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05796" y="5770242"/>
            <a:ext cx="5395803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4：整合的GPU越多，执行任务速度越快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05796" y="6407944"/>
            <a:ext cx="8215204" cy="377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5：集成当前市面上主流工作流（ComfyUI、Dify、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MCP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兼容</a:t>
            </a: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9CE32E0-038D-BCAE-306E-C02E2DEC4949}"/>
              </a:ext>
            </a:extLst>
          </p:cNvPr>
          <p:cNvGrpSpPr/>
          <p:nvPr/>
        </p:nvGrpSpPr>
        <p:grpSpPr>
          <a:xfrm>
            <a:off x="8991870" y="8191500"/>
            <a:ext cx="1066260" cy="1049013"/>
            <a:chOff x="8991870" y="7718112"/>
            <a:chExt cx="1066260" cy="1049013"/>
          </a:xfrm>
        </p:grpSpPr>
        <p:sp>
          <p:nvSpPr>
            <p:cNvPr id="17" name="Freeform 17"/>
            <p:cNvSpPr/>
            <p:nvPr/>
          </p:nvSpPr>
          <p:spPr>
            <a:xfrm>
              <a:off x="9220200" y="7718112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91870" y="8389969"/>
              <a:ext cx="1066260" cy="3771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1899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ComfyUI</a:t>
              </a:r>
              <a:endPara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15">
            <a:extLst>
              <a:ext uri="{FF2B5EF4-FFF2-40B4-BE49-F238E27FC236}">
                <a16:creationId xmlns:a16="http://schemas.microsoft.com/office/drawing/2014/main" id="{5ADFC9F8-D3B6-102D-CB2E-FEE4B4730B40}"/>
              </a:ext>
            </a:extLst>
          </p:cNvPr>
          <p:cNvSpPr txBox="1"/>
          <p:nvPr/>
        </p:nvSpPr>
        <p:spPr>
          <a:xfrm>
            <a:off x="7405796" y="7057574"/>
            <a:ext cx="8215204" cy="377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6：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提供工作流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C2C 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交易市场，方便进行用户之间的工作流交易。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EE7838F-63B7-6550-212B-12C7BF2D223A}"/>
              </a:ext>
            </a:extLst>
          </p:cNvPr>
          <p:cNvGrpSpPr/>
          <p:nvPr/>
        </p:nvGrpSpPr>
        <p:grpSpPr>
          <a:xfrm>
            <a:off x="10874779" y="8247140"/>
            <a:ext cx="867856" cy="937733"/>
            <a:chOff x="10875994" y="8286739"/>
            <a:chExt cx="867856" cy="937733"/>
          </a:xfrm>
        </p:grpSpPr>
        <p:sp>
          <p:nvSpPr>
            <p:cNvPr id="21" name="TextBox 21"/>
            <p:cNvSpPr txBox="1"/>
            <p:nvPr/>
          </p:nvSpPr>
          <p:spPr>
            <a:xfrm>
              <a:off x="10875994" y="8861231"/>
              <a:ext cx="867856" cy="363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altLang="zh-CN" sz="1899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Dify</a:t>
              </a:r>
              <a:endPara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图片 15" descr="图标&#10;&#10;AI 生成的内容可能不正确。">
              <a:extLst>
                <a:ext uri="{FF2B5EF4-FFF2-40B4-BE49-F238E27FC236}">
                  <a16:creationId xmlns:a16="http://schemas.microsoft.com/office/drawing/2014/main" id="{0C6207D9-1E74-5EF0-59EC-97406035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32" y="8286739"/>
              <a:ext cx="783380" cy="438162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5DB03E8-59F4-76DC-3C46-E020E5F699B9}"/>
              </a:ext>
            </a:extLst>
          </p:cNvPr>
          <p:cNvGrpSpPr/>
          <p:nvPr/>
        </p:nvGrpSpPr>
        <p:grpSpPr>
          <a:xfrm>
            <a:off x="12559284" y="8224372"/>
            <a:ext cx="1004316" cy="983268"/>
            <a:chOff x="12559284" y="8241204"/>
            <a:chExt cx="1004316" cy="983268"/>
          </a:xfrm>
        </p:grpSpPr>
        <p:sp>
          <p:nvSpPr>
            <p:cNvPr id="24" name="TextBox 24"/>
            <p:cNvSpPr txBox="1"/>
            <p:nvPr/>
          </p:nvSpPr>
          <p:spPr>
            <a:xfrm>
              <a:off x="12559284" y="8861231"/>
              <a:ext cx="1004316" cy="363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18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MCP</a:t>
              </a:r>
            </a:p>
          </p:txBody>
        </p:sp>
        <p:pic>
          <p:nvPicPr>
            <p:cNvPr id="33" name="图片 32" descr="图标&#10;&#10;AI 生成的内容可能不正确。">
              <a:extLst>
                <a:ext uri="{FF2B5EF4-FFF2-40B4-BE49-F238E27FC236}">
                  <a16:creationId xmlns:a16="http://schemas.microsoft.com/office/drawing/2014/main" id="{A9632FA6-78D3-58D6-1D1C-E93FBF9B9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6642" y="8241204"/>
              <a:ext cx="609600" cy="609600"/>
            </a:xfrm>
            <a:prstGeom prst="rect">
              <a:avLst/>
            </a:prstGeom>
          </p:spPr>
        </p:pic>
      </p:grpSp>
      <p:pic>
        <p:nvPicPr>
          <p:cNvPr id="20" name="图片 19" descr="徽标&#10;&#10;AI 生成的内容可能不正确。">
            <a:extLst>
              <a:ext uri="{FF2B5EF4-FFF2-40B4-BE49-F238E27FC236}">
                <a16:creationId xmlns:a16="http://schemas.microsoft.com/office/drawing/2014/main" id="{B9C11B46-FE50-469E-200B-85C82E4919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4343"/>
            <a:ext cx="6822041" cy="6822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493371" y="6495598"/>
            <a:ext cx="11301259" cy="3008960"/>
          </a:xfrm>
          <a:custGeom>
            <a:avLst/>
            <a:gdLst/>
            <a:ahLst/>
            <a:cxnLst/>
            <a:rect l="l" t="t" r="r" b="b"/>
            <a:pathLst>
              <a:path w="11301259" h="3008960">
                <a:moveTo>
                  <a:pt x="0" y="0"/>
                </a:moveTo>
                <a:lnTo>
                  <a:pt x="11301258" y="0"/>
                </a:lnTo>
                <a:lnTo>
                  <a:pt x="11301258" y="3008960"/>
                </a:lnTo>
                <a:lnTo>
                  <a:pt x="0" y="3008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6714563" y="119725"/>
            <a:ext cx="18971204" cy="18971204"/>
            <a:chOff x="0" y="0"/>
            <a:chExt cx="25294939" cy="252949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94971" cy="25294971"/>
            </a:xfrm>
            <a:custGeom>
              <a:avLst/>
              <a:gdLst/>
              <a:ahLst/>
              <a:cxnLst/>
              <a:rect l="l" t="t" r="r" b="b"/>
              <a:pathLst>
                <a:path w="25294971" h="25294971">
                  <a:moveTo>
                    <a:pt x="0" y="0"/>
                  </a:moveTo>
                  <a:lnTo>
                    <a:pt x="25294971" y="0"/>
                  </a:lnTo>
                  <a:lnTo>
                    <a:pt x="25294971" y="25294971"/>
                  </a:lnTo>
                  <a:lnTo>
                    <a:pt x="0" y="2529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AutoShape 6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6364249" y="8018382"/>
            <a:ext cx="1152000" cy="900000"/>
            <a:chOff x="0" y="0"/>
            <a:chExt cx="1491069" cy="1134097"/>
          </a:xfrm>
        </p:grpSpPr>
        <p:sp>
          <p:nvSpPr>
            <p:cNvPr id="10" name="Freeform 10"/>
            <p:cNvSpPr/>
            <p:nvPr/>
          </p:nvSpPr>
          <p:spPr>
            <a:xfrm>
              <a:off x="877598" y="152080"/>
              <a:ext cx="483271" cy="483271"/>
            </a:xfrm>
            <a:custGeom>
              <a:avLst/>
              <a:gdLst/>
              <a:ahLst/>
              <a:cxnLst/>
              <a:rect l="l" t="t" r="r" b="b"/>
              <a:pathLst>
                <a:path w="483271" h="483271">
                  <a:moveTo>
                    <a:pt x="0" y="0"/>
                  </a:moveTo>
                  <a:lnTo>
                    <a:pt x="483270" y="0"/>
                  </a:lnTo>
                  <a:lnTo>
                    <a:pt x="483270" y="483271"/>
                  </a:lnTo>
                  <a:lnTo>
                    <a:pt x="0" y="483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47403" y="689969"/>
              <a:ext cx="743666" cy="29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6"/>
                </a:lnSpc>
                <a:spcBef>
                  <a:spcPct val="0"/>
                </a:spcBef>
              </a:pPr>
              <a:r>
                <a:rPr lang="en-US" sz="112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ComfyUI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47403" cy="1134097"/>
            </a:xfrm>
            <a:custGeom>
              <a:avLst/>
              <a:gdLst/>
              <a:ahLst/>
              <a:cxnLst/>
              <a:rect l="l" t="t" r="r" b="b"/>
              <a:pathLst>
                <a:path w="747403" h="1134097">
                  <a:moveTo>
                    <a:pt x="0" y="0"/>
                  </a:moveTo>
                  <a:lnTo>
                    <a:pt x="747403" y="0"/>
                  </a:lnTo>
                  <a:lnTo>
                    <a:pt x="747403" y="1134097"/>
                  </a:lnTo>
                  <a:lnTo>
                    <a:pt x="0" y="1134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3493371" y="2218921"/>
            <a:ext cx="11301259" cy="1666936"/>
          </a:xfrm>
          <a:custGeom>
            <a:avLst/>
            <a:gdLst/>
            <a:ahLst/>
            <a:cxnLst/>
            <a:rect l="l" t="t" r="r" b="b"/>
            <a:pathLst>
              <a:path w="11301259" h="1666936">
                <a:moveTo>
                  <a:pt x="0" y="0"/>
                </a:moveTo>
                <a:lnTo>
                  <a:pt x="11301258" y="0"/>
                </a:lnTo>
                <a:lnTo>
                  <a:pt x="11301258" y="1666936"/>
                </a:lnTo>
                <a:lnTo>
                  <a:pt x="0" y="166693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>
          <a:xfrm>
            <a:off x="3493371" y="4267652"/>
            <a:ext cx="11301259" cy="1751695"/>
          </a:xfrm>
          <a:custGeom>
            <a:avLst/>
            <a:gdLst/>
            <a:ahLst/>
            <a:cxnLst/>
            <a:rect l="l" t="t" r="r" b="b"/>
            <a:pathLst>
              <a:path w="11301259" h="1751695">
                <a:moveTo>
                  <a:pt x="0" y="0"/>
                </a:moveTo>
                <a:lnTo>
                  <a:pt x="11301258" y="0"/>
                </a:lnTo>
                <a:lnTo>
                  <a:pt x="11301258" y="1751696"/>
                </a:lnTo>
                <a:lnTo>
                  <a:pt x="0" y="17516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>
          <a:xfrm>
            <a:off x="1997203" y="4865279"/>
            <a:ext cx="1798321" cy="514413"/>
          </a:xfrm>
          <a:custGeom>
            <a:avLst/>
            <a:gdLst/>
            <a:ahLst/>
            <a:cxnLst/>
            <a:rect l="l" t="t" r="r" b="b"/>
            <a:pathLst>
              <a:path w="1798321" h="514413">
                <a:moveTo>
                  <a:pt x="0" y="0"/>
                </a:moveTo>
                <a:lnTo>
                  <a:pt x="1798321" y="0"/>
                </a:lnTo>
                <a:lnTo>
                  <a:pt x="1798321" y="514413"/>
                </a:lnTo>
                <a:lnTo>
                  <a:pt x="0" y="51441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>
          <a:xfrm>
            <a:off x="7865036" y="4608721"/>
            <a:ext cx="2775523" cy="723870"/>
          </a:xfrm>
          <a:custGeom>
            <a:avLst/>
            <a:gdLst/>
            <a:ahLst/>
            <a:cxnLst/>
            <a:rect l="l" t="t" r="r" b="b"/>
            <a:pathLst>
              <a:path w="2775523" h="723870">
                <a:moveTo>
                  <a:pt x="0" y="0"/>
                </a:moveTo>
                <a:lnTo>
                  <a:pt x="2775523" y="0"/>
                </a:lnTo>
                <a:lnTo>
                  <a:pt x="2775523" y="723870"/>
                </a:lnTo>
                <a:lnTo>
                  <a:pt x="0" y="72387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>
          <a:xfrm>
            <a:off x="2022954" y="2773662"/>
            <a:ext cx="1746818" cy="499681"/>
          </a:xfrm>
          <a:custGeom>
            <a:avLst/>
            <a:gdLst/>
            <a:ahLst/>
            <a:cxnLst/>
            <a:rect l="l" t="t" r="r" b="b"/>
            <a:pathLst>
              <a:path w="1746818" h="499681">
                <a:moveTo>
                  <a:pt x="0" y="0"/>
                </a:moveTo>
                <a:lnTo>
                  <a:pt x="1746818" y="0"/>
                </a:lnTo>
                <a:lnTo>
                  <a:pt x="1746818" y="499681"/>
                </a:lnTo>
                <a:lnTo>
                  <a:pt x="0" y="49968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>
            <a:off x="11576254" y="8018382"/>
            <a:ext cx="1152000" cy="900000"/>
            <a:chOff x="0" y="0"/>
            <a:chExt cx="1491069" cy="1134097"/>
          </a:xfrm>
        </p:grpSpPr>
        <p:sp>
          <p:nvSpPr>
            <p:cNvPr id="33" name="Freeform 33"/>
            <p:cNvSpPr/>
            <p:nvPr/>
          </p:nvSpPr>
          <p:spPr>
            <a:xfrm>
              <a:off x="877598" y="152080"/>
              <a:ext cx="483271" cy="483271"/>
            </a:xfrm>
            <a:custGeom>
              <a:avLst/>
              <a:gdLst/>
              <a:ahLst/>
              <a:cxnLst/>
              <a:rect l="l" t="t" r="r" b="b"/>
              <a:pathLst>
                <a:path w="483271" h="483271">
                  <a:moveTo>
                    <a:pt x="0" y="0"/>
                  </a:moveTo>
                  <a:lnTo>
                    <a:pt x="483270" y="0"/>
                  </a:lnTo>
                  <a:lnTo>
                    <a:pt x="483270" y="483271"/>
                  </a:lnTo>
                  <a:lnTo>
                    <a:pt x="0" y="483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47403" y="689969"/>
              <a:ext cx="743666" cy="29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6"/>
                </a:lnSpc>
                <a:spcBef>
                  <a:spcPct val="0"/>
                </a:spcBef>
              </a:pPr>
              <a:r>
                <a:rPr lang="en-US" sz="112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ComfyUI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747403" cy="1134097"/>
            </a:xfrm>
            <a:custGeom>
              <a:avLst/>
              <a:gdLst/>
              <a:ahLst/>
              <a:cxnLst/>
              <a:rect l="l" t="t" r="r" b="b"/>
              <a:pathLst>
                <a:path w="747403" h="1134097">
                  <a:moveTo>
                    <a:pt x="0" y="0"/>
                  </a:moveTo>
                  <a:lnTo>
                    <a:pt x="747403" y="0"/>
                  </a:lnTo>
                  <a:lnTo>
                    <a:pt x="747403" y="1134097"/>
                  </a:lnTo>
                  <a:lnTo>
                    <a:pt x="0" y="1134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我们</a:t>
            </a: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的架构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847336" y="7269737"/>
            <a:ext cx="767940" cy="250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  <a:spcBef>
                <a:spcPct val="0"/>
              </a:spcBef>
            </a:pPr>
            <a:r>
              <a:rPr lang="en-US" sz="12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子任务</a:t>
            </a:r>
            <a:r>
              <a:rPr lang="en-US" sz="12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972800" y="7269737"/>
            <a:ext cx="955788" cy="250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  <a:spcBef>
                <a:spcPct val="0"/>
              </a:spcBef>
            </a:pPr>
            <a:r>
              <a:rPr lang="en-US" sz="12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子任务</a:t>
            </a:r>
            <a:r>
              <a:rPr lang="en-US" sz="12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</a:p>
        </p:txBody>
      </p: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648F9A99-E655-22FD-DCCF-8578844AB0AA}"/>
              </a:ext>
            </a:extLst>
          </p:cNvPr>
          <p:cNvCxnSpPr>
            <a:cxnSpLocks/>
          </p:cNvCxnSpPr>
          <p:nvPr/>
        </p:nvCxnSpPr>
        <p:spPr>
          <a:xfrm rot="5400000">
            <a:off x="6735013" y="5463989"/>
            <a:ext cx="2581066" cy="2454502"/>
          </a:xfrm>
          <a:prstGeom prst="bentConnector3">
            <a:avLst>
              <a:gd name="adj1" fmla="val 35311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连接符: 肘形 57">
            <a:extLst>
              <a:ext uri="{FF2B5EF4-FFF2-40B4-BE49-F238E27FC236}">
                <a16:creationId xmlns:a16="http://schemas.microsoft.com/office/drawing/2014/main" id="{E10AB790-50F7-31EF-2CEC-528BC1449C63}"/>
              </a:ext>
            </a:extLst>
          </p:cNvPr>
          <p:cNvCxnSpPr/>
          <p:nvPr/>
        </p:nvCxnSpPr>
        <p:spPr>
          <a:xfrm rot="16200000" flipH="1">
            <a:off x="9243129" y="5410374"/>
            <a:ext cx="2695126" cy="2675791"/>
          </a:xfrm>
          <a:prstGeom prst="bentConnector3">
            <a:avLst>
              <a:gd name="adj1" fmla="val 34278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oogle Shape;335;p8">
            <a:extLst>
              <a:ext uri="{FF2B5EF4-FFF2-40B4-BE49-F238E27FC236}">
                <a16:creationId xmlns:a16="http://schemas.microsoft.com/office/drawing/2014/main" id="{9E89F1E5-6EC9-9382-8295-9E298046BCB3}"/>
              </a:ext>
            </a:extLst>
          </p:cNvPr>
          <p:cNvGrpSpPr/>
          <p:nvPr/>
        </p:nvGrpSpPr>
        <p:grpSpPr>
          <a:xfrm>
            <a:off x="11109656" y="4618520"/>
            <a:ext cx="1255770" cy="704273"/>
            <a:chOff x="0" y="-28575"/>
            <a:chExt cx="679034" cy="193469"/>
          </a:xfrm>
        </p:grpSpPr>
        <p:sp>
          <p:nvSpPr>
            <p:cNvPr id="60" name="Google Shape;336;p8">
              <a:extLst>
                <a:ext uri="{FF2B5EF4-FFF2-40B4-BE49-F238E27FC236}">
                  <a16:creationId xmlns:a16="http://schemas.microsoft.com/office/drawing/2014/main" id="{2A7490A7-EDD3-D8B0-A24B-1189424A551B}"/>
                </a:ext>
              </a:extLst>
            </p:cNvPr>
            <p:cNvSpPr/>
            <p:nvPr/>
          </p:nvSpPr>
          <p:spPr>
            <a:xfrm>
              <a:off x="0" y="0"/>
              <a:ext cx="679034" cy="164894"/>
            </a:xfrm>
            <a:custGeom>
              <a:avLst/>
              <a:gdLst/>
              <a:ahLst/>
              <a:cxnLst/>
              <a:rect l="l" t="t" r="r" b="b"/>
              <a:pathLst>
                <a:path w="679034" h="164894" extrusionOk="0">
                  <a:moveTo>
                    <a:pt x="75071" y="0"/>
                  </a:moveTo>
                  <a:lnTo>
                    <a:pt x="603963" y="0"/>
                  </a:lnTo>
                  <a:cubicBezTo>
                    <a:pt x="623873" y="0"/>
                    <a:pt x="642968" y="7909"/>
                    <a:pt x="657046" y="21988"/>
                  </a:cubicBezTo>
                  <a:cubicBezTo>
                    <a:pt x="671125" y="36066"/>
                    <a:pt x="679034" y="55161"/>
                    <a:pt x="679034" y="75071"/>
                  </a:cubicBezTo>
                  <a:lnTo>
                    <a:pt x="679034" y="89823"/>
                  </a:lnTo>
                  <a:cubicBezTo>
                    <a:pt x="679034" y="109733"/>
                    <a:pt x="671125" y="128828"/>
                    <a:pt x="657046" y="142907"/>
                  </a:cubicBezTo>
                  <a:cubicBezTo>
                    <a:pt x="642968" y="156985"/>
                    <a:pt x="623873" y="164894"/>
                    <a:pt x="603963" y="164894"/>
                  </a:cubicBezTo>
                  <a:lnTo>
                    <a:pt x="75071" y="164894"/>
                  </a:lnTo>
                  <a:cubicBezTo>
                    <a:pt x="55161" y="164894"/>
                    <a:pt x="36066" y="156985"/>
                    <a:pt x="21988" y="142907"/>
                  </a:cubicBezTo>
                  <a:cubicBezTo>
                    <a:pt x="7909" y="128828"/>
                    <a:pt x="0" y="109733"/>
                    <a:pt x="0" y="89823"/>
                  </a:cubicBezTo>
                  <a:lnTo>
                    <a:pt x="0" y="75071"/>
                  </a:lnTo>
                  <a:cubicBezTo>
                    <a:pt x="0" y="55161"/>
                    <a:pt x="7909" y="36066"/>
                    <a:pt x="21988" y="21988"/>
                  </a:cubicBezTo>
                  <a:cubicBezTo>
                    <a:pt x="36066" y="7909"/>
                    <a:pt x="55161" y="0"/>
                    <a:pt x="75071" y="0"/>
                  </a:cubicBezTo>
                  <a:close/>
                </a:path>
              </a:pathLst>
            </a:custGeom>
            <a:solidFill>
              <a:srgbClr val="B78B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37;p8">
              <a:extLst>
                <a:ext uri="{FF2B5EF4-FFF2-40B4-BE49-F238E27FC236}">
                  <a16:creationId xmlns:a16="http://schemas.microsoft.com/office/drawing/2014/main" id="{613B7E78-E3A4-93E0-923C-329EC116D1A2}"/>
                </a:ext>
              </a:extLst>
            </p:cNvPr>
            <p:cNvSpPr txBox="1"/>
            <p:nvPr/>
          </p:nvSpPr>
          <p:spPr>
            <a:xfrm>
              <a:off x="0" y="-28575"/>
              <a:ext cx="679034" cy="19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99" dirty="0">
                  <a:solidFill>
                    <a:srgbClr val="FFFFFF"/>
                  </a:solidFill>
                </a:rPr>
                <a:t>Excitation</a:t>
              </a:r>
              <a:endParaRPr dirty="0"/>
            </a:p>
          </p:txBody>
        </p:sp>
      </p:grpSp>
      <p:grpSp>
        <p:nvGrpSpPr>
          <p:cNvPr id="62" name="Google Shape;335;p8">
            <a:extLst>
              <a:ext uri="{FF2B5EF4-FFF2-40B4-BE49-F238E27FC236}">
                <a16:creationId xmlns:a16="http://schemas.microsoft.com/office/drawing/2014/main" id="{59AE539C-11EA-E281-422D-E5DADC2E89B8}"/>
              </a:ext>
            </a:extLst>
          </p:cNvPr>
          <p:cNvGrpSpPr/>
          <p:nvPr/>
        </p:nvGrpSpPr>
        <p:grpSpPr>
          <a:xfrm>
            <a:off x="12834524" y="4627794"/>
            <a:ext cx="1255770" cy="685724"/>
            <a:chOff x="0" y="-28575"/>
            <a:chExt cx="679034" cy="193469"/>
          </a:xfrm>
        </p:grpSpPr>
        <p:sp>
          <p:nvSpPr>
            <p:cNvPr id="63" name="Google Shape;336;p8">
              <a:extLst>
                <a:ext uri="{FF2B5EF4-FFF2-40B4-BE49-F238E27FC236}">
                  <a16:creationId xmlns:a16="http://schemas.microsoft.com/office/drawing/2014/main" id="{D60168E6-7BA2-9C65-9255-199C0C04FC03}"/>
                </a:ext>
              </a:extLst>
            </p:cNvPr>
            <p:cNvSpPr/>
            <p:nvPr/>
          </p:nvSpPr>
          <p:spPr>
            <a:xfrm>
              <a:off x="0" y="0"/>
              <a:ext cx="679034" cy="164894"/>
            </a:xfrm>
            <a:custGeom>
              <a:avLst/>
              <a:gdLst/>
              <a:ahLst/>
              <a:cxnLst/>
              <a:rect l="l" t="t" r="r" b="b"/>
              <a:pathLst>
                <a:path w="679034" h="164894" extrusionOk="0">
                  <a:moveTo>
                    <a:pt x="75071" y="0"/>
                  </a:moveTo>
                  <a:lnTo>
                    <a:pt x="603963" y="0"/>
                  </a:lnTo>
                  <a:cubicBezTo>
                    <a:pt x="623873" y="0"/>
                    <a:pt x="642968" y="7909"/>
                    <a:pt x="657046" y="21988"/>
                  </a:cubicBezTo>
                  <a:cubicBezTo>
                    <a:pt x="671125" y="36066"/>
                    <a:pt x="679034" y="55161"/>
                    <a:pt x="679034" y="75071"/>
                  </a:cubicBezTo>
                  <a:lnTo>
                    <a:pt x="679034" y="89823"/>
                  </a:lnTo>
                  <a:cubicBezTo>
                    <a:pt x="679034" y="109733"/>
                    <a:pt x="671125" y="128828"/>
                    <a:pt x="657046" y="142907"/>
                  </a:cubicBezTo>
                  <a:cubicBezTo>
                    <a:pt x="642968" y="156985"/>
                    <a:pt x="623873" y="164894"/>
                    <a:pt x="603963" y="164894"/>
                  </a:cubicBezTo>
                  <a:lnTo>
                    <a:pt x="75071" y="164894"/>
                  </a:lnTo>
                  <a:cubicBezTo>
                    <a:pt x="55161" y="164894"/>
                    <a:pt x="36066" y="156985"/>
                    <a:pt x="21988" y="142907"/>
                  </a:cubicBezTo>
                  <a:cubicBezTo>
                    <a:pt x="7909" y="128828"/>
                    <a:pt x="0" y="109733"/>
                    <a:pt x="0" y="89823"/>
                  </a:cubicBezTo>
                  <a:lnTo>
                    <a:pt x="0" y="75071"/>
                  </a:lnTo>
                  <a:cubicBezTo>
                    <a:pt x="0" y="55161"/>
                    <a:pt x="7909" y="36066"/>
                    <a:pt x="21988" y="21988"/>
                  </a:cubicBezTo>
                  <a:cubicBezTo>
                    <a:pt x="36066" y="7909"/>
                    <a:pt x="55161" y="0"/>
                    <a:pt x="75071" y="0"/>
                  </a:cubicBezTo>
                  <a:close/>
                </a:path>
              </a:pathLst>
            </a:custGeom>
            <a:solidFill>
              <a:srgbClr val="B78B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37;p8">
              <a:extLst>
                <a:ext uri="{FF2B5EF4-FFF2-40B4-BE49-F238E27FC236}">
                  <a16:creationId xmlns:a16="http://schemas.microsoft.com/office/drawing/2014/main" id="{D6BBB0CC-7426-0125-C1C6-544C6FE5361C}"/>
                </a:ext>
              </a:extLst>
            </p:cNvPr>
            <p:cNvSpPr txBox="1"/>
            <p:nvPr/>
          </p:nvSpPr>
          <p:spPr>
            <a:xfrm>
              <a:off x="0" y="-28575"/>
              <a:ext cx="679034" cy="19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99" dirty="0">
                  <a:solidFill>
                    <a:srgbClr val="FFFFFF"/>
                  </a:solidFill>
                </a:rPr>
                <a:t>Payment</a:t>
              </a:r>
              <a:endParaRPr dirty="0"/>
            </a:p>
          </p:txBody>
        </p:sp>
      </p:grpSp>
      <p:grpSp>
        <p:nvGrpSpPr>
          <p:cNvPr id="65" name="Google Shape;335;p8">
            <a:extLst>
              <a:ext uri="{FF2B5EF4-FFF2-40B4-BE49-F238E27FC236}">
                <a16:creationId xmlns:a16="http://schemas.microsoft.com/office/drawing/2014/main" id="{C3841664-38C2-002D-BFB0-9C1EF1DBE9D5}"/>
              </a:ext>
            </a:extLst>
          </p:cNvPr>
          <p:cNvGrpSpPr/>
          <p:nvPr/>
        </p:nvGrpSpPr>
        <p:grpSpPr>
          <a:xfrm>
            <a:off x="6754172" y="4620783"/>
            <a:ext cx="984253" cy="699747"/>
            <a:chOff x="0" y="-28575"/>
            <a:chExt cx="679034" cy="193469"/>
          </a:xfrm>
        </p:grpSpPr>
        <p:sp>
          <p:nvSpPr>
            <p:cNvPr id="66" name="Google Shape;336;p8">
              <a:extLst>
                <a:ext uri="{FF2B5EF4-FFF2-40B4-BE49-F238E27FC236}">
                  <a16:creationId xmlns:a16="http://schemas.microsoft.com/office/drawing/2014/main" id="{96771180-E9A1-7A07-615A-24DDFAB6425F}"/>
                </a:ext>
              </a:extLst>
            </p:cNvPr>
            <p:cNvSpPr/>
            <p:nvPr/>
          </p:nvSpPr>
          <p:spPr>
            <a:xfrm>
              <a:off x="0" y="0"/>
              <a:ext cx="679034" cy="164894"/>
            </a:xfrm>
            <a:custGeom>
              <a:avLst/>
              <a:gdLst/>
              <a:ahLst/>
              <a:cxnLst/>
              <a:rect l="l" t="t" r="r" b="b"/>
              <a:pathLst>
                <a:path w="679034" h="164894" extrusionOk="0">
                  <a:moveTo>
                    <a:pt x="75071" y="0"/>
                  </a:moveTo>
                  <a:lnTo>
                    <a:pt x="603963" y="0"/>
                  </a:lnTo>
                  <a:cubicBezTo>
                    <a:pt x="623873" y="0"/>
                    <a:pt x="642968" y="7909"/>
                    <a:pt x="657046" y="21988"/>
                  </a:cubicBezTo>
                  <a:cubicBezTo>
                    <a:pt x="671125" y="36066"/>
                    <a:pt x="679034" y="55161"/>
                    <a:pt x="679034" y="75071"/>
                  </a:cubicBezTo>
                  <a:lnTo>
                    <a:pt x="679034" y="89823"/>
                  </a:lnTo>
                  <a:cubicBezTo>
                    <a:pt x="679034" y="109733"/>
                    <a:pt x="671125" y="128828"/>
                    <a:pt x="657046" y="142907"/>
                  </a:cubicBezTo>
                  <a:cubicBezTo>
                    <a:pt x="642968" y="156985"/>
                    <a:pt x="623873" y="164894"/>
                    <a:pt x="603963" y="164894"/>
                  </a:cubicBezTo>
                  <a:lnTo>
                    <a:pt x="75071" y="164894"/>
                  </a:lnTo>
                  <a:cubicBezTo>
                    <a:pt x="55161" y="164894"/>
                    <a:pt x="36066" y="156985"/>
                    <a:pt x="21988" y="142907"/>
                  </a:cubicBezTo>
                  <a:cubicBezTo>
                    <a:pt x="7909" y="128828"/>
                    <a:pt x="0" y="109733"/>
                    <a:pt x="0" y="89823"/>
                  </a:cubicBezTo>
                  <a:lnTo>
                    <a:pt x="0" y="75071"/>
                  </a:lnTo>
                  <a:cubicBezTo>
                    <a:pt x="0" y="55161"/>
                    <a:pt x="7909" y="36066"/>
                    <a:pt x="21988" y="21988"/>
                  </a:cubicBezTo>
                  <a:cubicBezTo>
                    <a:pt x="36066" y="7909"/>
                    <a:pt x="55161" y="0"/>
                    <a:pt x="75071" y="0"/>
                  </a:cubicBezTo>
                  <a:close/>
                </a:path>
              </a:pathLst>
            </a:custGeom>
            <a:solidFill>
              <a:srgbClr val="B78B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37;p8">
              <a:extLst>
                <a:ext uri="{FF2B5EF4-FFF2-40B4-BE49-F238E27FC236}">
                  <a16:creationId xmlns:a16="http://schemas.microsoft.com/office/drawing/2014/main" id="{07209ABA-CCA9-4265-269E-47898B7A1145}"/>
                </a:ext>
              </a:extLst>
            </p:cNvPr>
            <p:cNvSpPr txBox="1"/>
            <p:nvPr/>
          </p:nvSpPr>
          <p:spPr>
            <a:xfrm>
              <a:off x="0" y="-28575"/>
              <a:ext cx="679034" cy="19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99" dirty="0">
                  <a:solidFill>
                    <a:srgbClr val="FFFFFF"/>
                  </a:solidFill>
                </a:rPr>
                <a:t>Measure</a:t>
              </a:r>
              <a:endParaRPr dirty="0"/>
            </a:p>
          </p:txBody>
        </p:sp>
      </p:grpSp>
      <p:grpSp>
        <p:nvGrpSpPr>
          <p:cNvPr id="68" name="Google Shape;335;p8">
            <a:extLst>
              <a:ext uri="{FF2B5EF4-FFF2-40B4-BE49-F238E27FC236}">
                <a16:creationId xmlns:a16="http://schemas.microsoft.com/office/drawing/2014/main" id="{9E89F1E5-6EC9-9382-8295-9E298046BCB3}"/>
              </a:ext>
            </a:extLst>
          </p:cNvPr>
          <p:cNvGrpSpPr/>
          <p:nvPr/>
        </p:nvGrpSpPr>
        <p:grpSpPr>
          <a:xfrm>
            <a:off x="5572280" y="4618520"/>
            <a:ext cx="1055280" cy="704273"/>
            <a:chOff x="0" y="-28575"/>
            <a:chExt cx="679034" cy="193469"/>
          </a:xfrm>
        </p:grpSpPr>
        <p:sp>
          <p:nvSpPr>
            <p:cNvPr id="69" name="Google Shape;336;p8">
              <a:extLst>
                <a:ext uri="{FF2B5EF4-FFF2-40B4-BE49-F238E27FC236}">
                  <a16:creationId xmlns:a16="http://schemas.microsoft.com/office/drawing/2014/main" id="{2A7490A7-EDD3-D8B0-A24B-1189424A551B}"/>
                </a:ext>
              </a:extLst>
            </p:cNvPr>
            <p:cNvSpPr/>
            <p:nvPr/>
          </p:nvSpPr>
          <p:spPr>
            <a:xfrm>
              <a:off x="0" y="0"/>
              <a:ext cx="679034" cy="164894"/>
            </a:xfrm>
            <a:custGeom>
              <a:avLst/>
              <a:gdLst/>
              <a:ahLst/>
              <a:cxnLst/>
              <a:rect l="l" t="t" r="r" b="b"/>
              <a:pathLst>
                <a:path w="679034" h="164894" extrusionOk="0">
                  <a:moveTo>
                    <a:pt x="75071" y="0"/>
                  </a:moveTo>
                  <a:lnTo>
                    <a:pt x="603963" y="0"/>
                  </a:lnTo>
                  <a:cubicBezTo>
                    <a:pt x="623873" y="0"/>
                    <a:pt x="642968" y="7909"/>
                    <a:pt x="657046" y="21988"/>
                  </a:cubicBezTo>
                  <a:cubicBezTo>
                    <a:pt x="671125" y="36066"/>
                    <a:pt x="679034" y="55161"/>
                    <a:pt x="679034" y="75071"/>
                  </a:cubicBezTo>
                  <a:lnTo>
                    <a:pt x="679034" y="89823"/>
                  </a:lnTo>
                  <a:cubicBezTo>
                    <a:pt x="679034" y="109733"/>
                    <a:pt x="671125" y="128828"/>
                    <a:pt x="657046" y="142907"/>
                  </a:cubicBezTo>
                  <a:cubicBezTo>
                    <a:pt x="642968" y="156985"/>
                    <a:pt x="623873" y="164894"/>
                    <a:pt x="603963" y="164894"/>
                  </a:cubicBezTo>
                  <a:lnTo>
                    <a:pt x="75071" y="164894"/>
                  </a:lnTo>
                  <a:cubicBezTo>
                    <a:pt x="55161" y="164894"/>
                    <a:pt x="36066" y="156985"/>
                    <a:pt x="21988" y="142907"/>
                  </a:cubicBezTo>
                  <a:cubicBezTo>
                    <a:pt x="7909" y="128828"/>
                    <a:pt x="0" y="109733"/>
                    <a:pt x="0" y="89823"/>
                  </a:cubicBezTo>
                  <a:lnTo>
                    <a:pt x="0" y="75071"/>
                  </a:lnTo>
                  <a:cubicBezTo>
                    <a:pt x="0" y="55161"/>
                    <a:pt x="7909" y="36066"/>
                    <a:pt x="21988" y="21988"/>
                  </a:cubicBezTo>
                  <a:cubicBezTo>
                    <a:pt x="36066" y="7909"/>
                    <a:pt x="55161" y="0"/>
                    <a:pt x="75071" y="0"/>
                  </a:cubicBezTo>
                  <a:close/>
                </a:path>
              </a:pathLst>
            </a:custGeom>
            <a:solidFill>
              <a:srgbClr val="B78B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37;p8">
              <a:extLst>
                <a:ext uri="{FF2B5EF4-FFF2-40B4-BE49-F238E27FC236}">
                  <a16:creationId xmlns:a16="http://schemas.microsoft.com/office/drawing/2014/main" id="{613B7E78-E3A4-93E0-923C-329EC116D1A2}"/>
                </a:ext>
              </a:extLst>
            </p:cNvPr>
            <p:cNvSpPr txBox="1"/>
            <p:nvPr/>
          </p:nvSpPr>
          <p:spPr>
            <a:xfrm>
              <a:off x="0" y="-28575"/>
              <a:ext cx="679034" cy="19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99" dirty="0">
                  <a:solidFill>
                    <a:srgbClr val="FFFFFF"/>
                  </a:solidFill>
                </a:rPr>
                <a:t>Monitor</a:t>
              </a:r>
              <a:endParaRPr dirty="0"/>
            </a:p>
          </p:txBody>
        </p:sp>
      </p:grpSp>
      <p:grpSp>
        <p:nvGrpSpPr>
          <p:cNvPr id="71" name="Google Shape;335;p8">
            <a:extLst>
              <a:ext uri="{FF2B5EF4-FFF2-40B4-BE49-F238E27FC236}">
                <a16:creationId xmlns:a16="http://schemas.microsoft.com/office/drawing/2014/main" id="{9E89F1E5-6EC9-9382-8295-9E298046BCB3}"/>
              </a:ext>
            </a:extLst>
          </p:cNvPr>
          <p:cNvGrpSpPr/>
          <p:nvPr/>
        </p:nvGrpSpPr>
        <p:grpSpPr>
          <a:xfrm>
            <a:off x="4189898" y="4543555"/>
            <a:ext cx="1255770" cy="854203"/>
            <a:chOff x="0" y="-28575"/>
            <a:chExt cx="679034" cy="193469"/>
          </a:xfrm>
        </p:grpSpPr>
        <p:sp>
          <p:nvSpPr>
            <p:cNvPr id="72" name="Google Shape;336;p8">
              <a:extLst>
                <a:ext uri="{FF2B5EF4-FFF2-40B4-BE49-F238E27FC236}">
                  <a16:creationId xmlns:a16="http://schemas.microsoft.com/office/drawing/2014/main" id="{2A7490A7-EDD3-D8B0-A24B-1189424A551B}"/>
                </a:ext>
              </a:extLst>
            </p:cNvPr>
            <p:cNvSpPr/>
            <p:nvPr/>
          </p:nvSpPr>
          <p:spPr>
            <a:xfrm>
              <a:off x="0" y="0"/>
              <a:ext cx="679034" cy="164894"/>
            </a:xfrm>
            <a:custGeom>
              <a:avLst/>
              <a:gdLst/>
              <a:ahLst/>
              <a:cxnLst/>
              <a:rect l="l" t="t" r="r" b="b"/>
              <a:pathLst>
                <a:path w="679034" h="164894" extrusionOk="0">
                  <a:moveTo>
                    <a:pt x="75071" y="0"/>
                  </a:moveTo>
                  <a:lnTo>
                    <a:pt x="603963" y="0"/>
                  </a:lnTo>
                  <a:cubicBezTo>
                    <a:pt x="623873" y="0"/>
                    <a:pt x="642968" y="7909"/>
                    <a:pt x="657046" y="21988"/>
                  </a:cubicBezTo>
                  <a:cubicBezTo>
                    <a:pt x="671125" y="36066"/>
                    <a:pt x="679034" y="55161"/>
                    <a:pt x="679034" y="75071"/>
                  </a:cubicBezTo>
                  <a:lnTo>
                    <a:pt x="679034" y="89823"/>
                  </a:lnTo>
                  <a:cubicBezTo>
                    <a:pt x="679034" y="109733"/>
                    <a:pt x="671125" y="128828"/>
                    <a:pt x="657046" y="142907"/>
                  </a:cubicBezTo>
                  <a:cubicBezTo>
                    <a:pt x="642968" y="156985"/>
                    <a:pt x="623873" y="164894"/>
                    <a:pt x="603963" y="164894"/>
                  </a:cubicBezTo>
                  <a:lnTo>
                    <a:pt x="75071" y="164894"/>
                  </a:lnTo>
                  <a:cubicBezTo>
                    <a:pt x="55161" y="164894"/>
                    <a:pt x="36066" y="156985"/>
                    <a:pt x="21988" y="142907"/>
                  </a:cubicBezTo>
                  <a:cubicBezTo>
                    <a:pt x="7909" y="128828"/>
                    <a:pt x="0" y="109733"/>
                    <a:pt x="0" y="89823"/>
                  </a:cubicBezTo>
                  <a:lnTo>
                    <a:pt x="0" y="75071"/>
                  </a:lnTo>
                  <a:cubicBezTo>
                    <a:pt x="0" y="55161"/>
                    <a:pt x="7909" y="36066"/>
                    <a:pt x="21988" y="21988"/>
                  </a:cubicBezTo>
                  <a:cubicBezTo>
                    <a:pt x="36066" y="7909"/>
                    <a:pt x="55161" y="0"/>
                    <a:pt x="75071" y="0"/>
                  </a:cubicBezTo>
                  <a:close/>
                </a:path>
              </a:pathLst>
            </a:custGeom>
            <a:solidFill>
              <a:srgbClr val="B78B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37;p8">
              <a:extLst>
                <a:ext uri="{FF2B5EF4-FFF2-40B4-BE49-F238E27FC236}">
                  <a16:creationId xmlns:a16="http://schemas.microsoft.com/office/drawing/2014/main" id="{613B7E78-E3A4-93E0-923C-329EC116D1A2}"/>
                </a:ext>
              </a:extLst>
            </p:cNvPr>
            <p:cNvSpPr txBox="1"/>
            <p:nvPr/>
          </p:nvSpPr>
          <p:spPr>
            <a:xfrm>
              <a:off x="0" y="-28575"/>
              <a:ext cx="679034" cy="19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99" dirty="0">
                  <a:solidFill>
                    <a:schemeClr val="bg1"/>
                  </a:solidFill>
                </a:rPr>
                <a:t>Workflow</a:t>
              </a:r>
            </a:p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dirty="0">
                  <a:solidFill>
                    <a:schemeClr val="bg1"/>
                  </a:solidFill>
                </a:rPr>
                <a:t>Market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oogle Shape;326;p8">
            <a:extLst>
              <a:ext uri="{FF2B5EF4-FFF2-40B4-BE49-F238E27FC236}">
                <a16:creationId xmlns:a16="http://schemas.microsoft.com/office/drawing/2014/main" id="{31746D87-5BFB-7641-EF97-905D13B63372}"/>
              </a:ext>
            </a:extLst>
          </p:cNvPr>
          <p:cNvGrpSpPr/>
          <p:nvPr/>
        </p:nvGrpSpPr>
        <p:grpSpPr>
          <a:xfrm>
            <a:off x="6249029" y="2489022"/>
            <a:ext cx="2578207" cy="642416"/>
            <a:chOff x="0" y="-28575"/>
            <a:chExt cx="679034" cy="169196"/>
          </a:xfrm>
        </p:grpSpPr>
        <p:sp>
          <p:nvSpPr>
            <p:cNvPr id="75" name="Google Shape;327;p8">
              <a:extLst>
                <a:ext uri="{FF2B5EF4-FFF2-40B4-BE49-F238E27FC236}">
                  <a16:creationId xmlns:a16="http://schemas.microsoft.com/office/drawing/2014/main" id="{8F6C0401-72DB-FA76-79DE-7A8D788DDA3D}"/>
                </a:ext>
              </a:extLst>
            </p:cNvPr>
            <p:cNvSpPr/>
            <p:nvPr/>
          </p:nvSpPr>
          <p:spPr>
            <a:xfrm>
              <a:off x="0" y="0"/>
              <a:ext cx="679034" cy="140621"/>
            </a:xfrm>
            <a:custGeom>
              <a:avLst/>
              <a:gdLst/>
              <a:ahLst/>
              <a:cxnLst/>
              <a:rect l="l" t="t" r="r" b="b"/>
              <a:pathLst>
                <a:path w="679034" h="140621" extrusionOk="0">
                  <a:moveTo>
                    <a:pt x="70310" y="0"/>
                  </a:moveTo>
                  <a:lnTo>
                    <a:pt x="608723" y="0"/>
                  </a:lnTo>
                  <a:cubicBezTo>
                    <a:pt x="627371" y="0"/>
                    <a:pt x="645255" y="7408"/>
                    <a:pt x="658440" y="20593"/>
                  </a:cubicBezTo>
                  <a:cubicBezTo>
                    <a:pt x="671626" y="33779"/>
                    <a:pt x="679034" y="51663"/>
                    <a:pt x="679034" y="70310"/>
                  </a:cubicBezTo>
                  <a:lnTo>
                    <a:pt x="679034" y="70310"/>
                  </a:lnTo>
                  <a:cubicBezTo>
                    <a:pt x="679034" y="109142"/>
                    <a:pt x="647555" y="140621"/>
                    <a:pt x="608723" y="140621"/>
                  </a:cubicBezTo>
                  <a:lnTo>
                    <a:pt x="70310" y="140621"/>
                  </a:lnTo>
                  <a:cubicBezTo>
                    <a:pt x="51663" y="140621"/>
                    <a:pt x="33779" y="133213"/>
                    <a:pt x="20593" y="120027"/>
                  </a:cubicBezTo>
                  <a:cubicBezTo>
                    <a:pt x="7408" y="106842"/>
                    <a:pt x="0" y="88958"/>
                    <a:pt x="0" y="70310"/>
                  </a:cubicBezTo>
                  <a:lnTo>
                    <a:pt x="0" y="70310"/>
                  </a:lnTo>
                  <a:cubicBezTo>
                    <a:pt x="0" y="51663"/>
                    <a:pt x="7408" y="33779"/>
                    <a:pt x="20593" y="20593"/>
                  </a:cubicBezTo>
                  <a:cubicBezTo>
                    <a:pt x="33779" y="7408"/>
                    <a:pt x="51663" y="0"/>
                    <a:pt x="70310" y="0"/>
                  </a:cubicBezTo>
                  <a:close/>
                </a:path>
              </a:pathLst>
            </a:custGeom>
            <a:solidFill>
              <a:srgbClr val="445E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28;p8">
              <a:extLst>
                <a:ext uri="{FF2B5EF4-FFF2-40B4-BE49-F238E27FC236}">
                  <a16:creationId xmlns:a16="http://schemas.microsoft.com/office/drawing/2014/main" id="{B6586F13-ED85-0557-6A96-6DE92EB82D28}"/>
                </a:ext>
              </a:extLst>
            </p:cNvPr>
            <p:cNvSpPr txBox="1"/>
            <p:nvPr/>
          </p:nvSpPr>
          <p:spPr>
            <a:xfrm>
              <a:off x="0" y="-28575"/>
              <a:ext cx="679034" cy="169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8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用户通过页面发起任务</a:t>
              </a:r>
              <a:endParaRPr dirty="0"/>
            </a:p>
          </p:txBody>
        </p:sp>
      </p:grpSp>
      <p:grpSp>
        <p:nvGrpSpPr>
          <p:cNvPr id="77" name="Google Shape;326;p8">
            <a:extLst>
              <a:ext uri="{FF2B5EF4-FFF2-40B4-BE49-F238E27FC236}">
                <a16:creationId xmlns:a16="http://schemas.microsoft.com/office/drawing/2014/main" id="{21FA609D-D746-2C0A-0328-130FC338AEC3}"/>
              </a:ext>
            </a:extLst>
          </p:cNvPr>
          <p:cNvGrpSpPr/>
          <p:nvPr/>
        </p:nvGrpSpPr>
        <p:grpSpPr>
          <a:xfrm>
            <a:off x="9701815" y="2489022"/>
            <a:ext cx="2578207" cy="642416"/>
            <a:chOff x="0" y="-28575"/>
            <a:chExt cx="679034" cy="169196"/>
          </a:xfrm>
        </p:grpSpPr>
        <p:sp>
          <p:nvSpPr>
            <p:cNvPr id="78" name="Google Shape;327;p8">
              <a:extLst>
                <a:ext uri="{FF2B5EF4-FFF2-40B4-BE49-F238E27FC236}">
                  <a16:creationId xmlns:a16="http://schemas.microsoft.com/office/drawing/2014/main" id="{05BD047C-744F-591B-C7BD-48BFCF4540A3}"/>
                </a:ext>
              </a:extLst>
            </p:cNvPr>
            <p:cNvSpPr/>
            <p:nvPr/>
          </p:nvSpPr>
          <p:spPr>
            <a:xfrm>
              <a:off x="0" y="0"/>
              <a:ext cx="679034" cy="140621"/>
            </a:xfrm>
            <a:custGeom>
              <a:avLst/>
              <a:gdLst/>
              <a:ahLst/>
              <a:cxnLst/>
              <a:rect l="l" t="t" r="r" b="b"/>
              <a:pathLst>
                <a:path w="679034" h="140621" extrusionOk="0">
                  <a:moveTo>
                    <a:pt x="70310" y="0"/>
                  </a:moveTo>
                  <a:lnTo>
                    <a:pt x="608723" y="0"/>
                  </a:lnTo>
                  <a:cubicBezTo>
                    <a:pt x="627371" y="0"/>
                    <a:pt x="645255" y="7408"/>
                    <a:pt x="658440" y="20593"/>
                  </a:cubicBezTo>
                  <a:cubicBezTo>
                    <a:pt x="671626" y="33779"/>
                    <a:pt x="679034" y="51663"/>
                    <a:pt x="679034" y="70310"/>
                  </a:cubicBezTo>
                  <a:lnTo>
                    <a:pt x="679034" y="70310"/>
                  </a:lnTo>
                  <a:cubicBezTo>
                    <a:pt x="679034" y="109142"/>
                    <a:pt x="647555" y="140621"/>
                    <a:pt x="608723" y="140621"/>
                  </a:cubicBezTo>
                  <a:lnTo>
                    <a:pt x="70310" y="140621"/>
                  </a:lnTo>
                  <a:cubicBezTo>
                    <a:pt x="51663" y="140621"/>
                    <a:pt x="33779" y="133213"/>
                    <a:pt x="20593" y="120027"/>
                  </a:cubicBezTo>
                  <a:cubicBezTo>
                    <a:pt x="7408" y="106842"/>
                    <a:pt x="0" y="88958"/>
                    <a:pt x="0" y="70310"/>
                  </a:cubicBezTo>
                  <a:lnTo>
                    <a:pt x="0" y="70310"/>
                  </a:lnTo>
                  <a:cubicBezTo>
                    <a:pt x="0" y="51663"/>
                    <a:pt x="7408" y="33779"/>
                    <a:pt x="20593" y="20593"/>
                  </a:cubicBezTo>
                  <a:cubicBezTo>
                    <a:pt x="33779" y="7408"/>
                    <a:pt x="51663" y="0"/>
                    <a:pt x="70310" y="0"/>
                  </a:cubicBezTo>
                  <a:close/>
                </a:path>
              </a:pathLst>
            </a:custGeom>
            <a:solidFill>
              <a:srgbClr val="445E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28;p8">
              <a:extLst>
                <a:ext uri="{FF2B5EF4-FFF2-40B4-BE49-F238E27FC236}">
                  <a16:creationId xmlns:a16="http://schemas.microsoft.com/office/drawing/2014/main" id="{21E48E52-7A43-3A13-F229-6FD09D6A47C1}"/>
                </a:ext>
              </a:extLst>
            </p:cNvPr>
            <p:cNvSpPr txBox="1"/>
            <p:nvPr/>
          </p:nvSpPr>
          <p:spPr>
            <a:xfrm>
              <a:off x="0" y="-28575"/>
              <a:ext cx="679034" cy="169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8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用户通过</a:t>
              </a:r>
              <a:r>
                <a:rPr lang="en-US" altLang="zh-CN" sz="18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API</a:t>
              </a:r>
              <a:r>
                <a:rPr lang="zh-CN" altLang="en-US" sz="18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发起任务</a:t>
              </a:r>
              <a:endParaRPr dirty="0"/>
            </a:p>
          </p:txBody>
        </p:sp>
      </p:grpSp>
      <p:sp>
        <p:nvSpPr>
          <p:cNvPr id="80" name="右大括号 79">
            <a:extLst>
              <a:ext uri="{FF2B5EF4-FFF2-40B4-BE49-F238E27FC236}">
                <a16:creationId xmlns:a16="http://schemas.microsoft.com/office/drawing/2014/main" id="{2E495126-80F2-69B2-5399-FE777E2ADAC7}"/>
              </a:ext>
            </a:extLst>
          </p:cNvPr>
          <p:cNvSpPr/>
          <p:nvPr/>
        </p:nvSpPr>
        <p:spPr>
          <a:xfrm rot="5400000">
            <a:off x="9081004" y="1946744"/>
            <a:ext cx="270706" cy="3022746"/>
          </a:xfrm>
          <a:prstGeom prst="rightBrace">
            <a:avLst>
              <a:gd name="adj1" fmla="val 2999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0E127035-4469-D04E-F5A3-FE426A19EBEC}"/>
              </a:ext>
            </a:extLst>
          </p:cNvPr>
          <p:cNvCxnSpPr>
            <a:cxnSpLocks/>
          </p:cNvCxnSpPr>
          <p:nvPr/>
        </p:nvCxnSpPr>
        <p:spPr>
          <a:xfrm>
            <a:off x="9220200" y="3579146"/>
            <a:ext cx="0" cy="90865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oogle Shape;338;p8">
            <a:extLst>
              <a:ext uri="{FF2B5EF4-FFF2-40B4-BE49-F238E27FC236}">
                <a16:creationId xmlns:a16="http://schemas.microsoft.com/office/drawing/2014/main" id="{453E8868-14E9-CBBB-A93F-20227E84EF72}"/>
              </a:ext>
            </a:extLst>
          </p:cNvPr>
          <p:cNvGrpSpPr/>
          <p:nvPr/>
        </p:nvGrpSpPr>
        <p:grpSpPr>
          <a:xfrm>
            <a:off x="1673389" y="7810500"/>
            <a:ext cx="2445949" cy="610535"/>
            <a:chOff x="0" y="-28575"/>
            <a:chExt cx="679034" cy="193469"/>
          </a:xfrm>
        </p:grpSpPr>
        <p:sp>
          <p:nvSpPr>
            <p:cNvPr id="85" name="Google Shape;339;p8">
              <a:extLst>
                <a:ext uri="{FF2B5EF4-FFF2-40B4-BE49-F238E27FC236}">
                  <a16:creationId xmlns:a16="http://schemas.microsoft.com/office/drawing/2014/main" id="{104D685E-D370-B018-1750-BB2FC31E9D9A}"/>
                </a:ext>
              </a:extLst>
            </p:cNvPr>
            <p:cNvSpPr/>
            <p:nvPr/>
          </p:nvSpPr>
          <p:spPr>
            <a:xfrm>
              <a:off x="0" y="0"/>
              <a:ext cx="679034" cy="164894"/>
            </a:xfrm>
            <a:custGeom>
              <a:avLst/>
              <a:gdLst/>
              <a:ahLst/>
              <a:cxnLst/>
              <a:rect l="l" t="t" r="r" b="b"/>
              <a:pathLst>
                <a:path w="679034" h="164894" extrusionOk="0">
                  <a:moveTo>
                    <a:pt x="75071" y="0"/>
                  </a:moveTo>
                  <a:lnTo>
                    <a:pt x="603963" y="0"/>
                  </a:lnTo>
                  <a:cubicBezTo>
                    <a:pt x="623873" y="0"/>
                    <a:pt x="642968" y="7909"/>
                    <a:pt x="657046" y="21988"/>
                  </a:cubicBezTo>
                  <a:cubicBezTo>
                    <a:pt x="671125" y="36066"/>
                    <a:pt x="679034" y="55161"/>
                    <a:pt x="679034" y="75071"/>
                  </a:cubicBezTo>
                  <a:lnTo>
                    <a:pt x="679034" y="89823"/>
                  </a:lnTo>
                  <a:cubicBezTo>
                    <a:pt x="679034" y="109733"/>
                    <a:pt x="671125" y="128828"/>
                    <a:pt x="657046" y="142907"/>
                  </a:cubicBezTo>
                  <a:cubicBezTo>
                    <a:pt x="642968" y="156985"/>
                    <a:pt x="623873" y="164894"/>
                    <a:pt x="603963" y="164894"/>
                  </a:cubicBezTo>
                  <a:lnTo>
                    <a:pt x="75071" y="164894"/>
                  </a:lnTo>
                  <a:cubicBezTo>
                    <a:pt x="55161" y="164894"/>
                    <a:pt x="36066" y="156985"/>
                    <a:pt x="21988" y="142907"/>
                  </a:cubicBezTo>
                  <a:cubicBezTo>
                    <a:pt x="7909" y="128828"/>
                    <a:pt x="0" y="109733"/>
                    <a:pt x="0" y="89823"/>
                  </a:cubicBezTo>
                  <a:lnTo>
                    <a:pt x="0" y="75071"/>
                  </a:lnTo>
                  <a:cubicBezTo>
                    <a:pt x="0" y="55161"/>
                    <a:pt x="7909" y="36066"/>
                    <a:pt x="21988" y="21988"/>
                  </a:cubicBezTo>
                  <a:cubicBezTo>
                    <a:pt x="36066" y="7909"/>
                    <a:pt x="55161" y="0"/>
                    <a:pt x="75071" y="0"/>
                  </a:cubicBezTo>
                  <a:close/>
                </a:path>
              </a:pathLst>
            </a:custGeom>
            <a:solidFill>
              <a:srgbClr val="453C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40;p8">
              <a:extLst>
                <a:ext uri="{FF2B5EF4-FFF2-40B4-BE49-F238E27FC236}">
                  <a16:creationId xmlns:a16="http://schemas.microsoft.com/office/drawing/2014/main" id="{943B93AB-C05F-C9E6-3C8E-E963143199D7}"/>
                </a:ext>
              </a:extLst>
            </p:cNvPr>
            <p:cNvSpPr txBox="1"/>
            <p:nvPr/>
          </p:nvSpPr>
          <p:spPr>
            <a:xfrm>
              <a:off x="0" y="-28575"/>
              <a:ext cx="679034" cy="19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899" dirty="0">
                  <a:solidFill>
                    <a:srgbClr val="FFFFFF"/>
                  </a:solidFill>
                </a:rPr>
                <a:t>算力节点</a:t>
              </a:r>
              <a:r>
                <a:rPr lang="en-US" altLang="zh-CN" sz="1899" dirty="0">
                  <a:solidFill>
                    <a:srgbClr val="FFFFFF"/>
                  </a:solidFill>
                </a:rPr>
                <a:t>/</a:t>
              </a:r>
              <a:r>
                <a:rPr lang="zh-CN" altLang="en-US" sz="1899" dirty="0">
                  <a:solidFill>
                    <a:srgbClr val="FFFFFF"/>
                  </a:solidFill>
                </a:rPr>
                <a:t>工作流层</a:t>
              </a:r>
              <a:endParaRPr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4A36EAF-9E12-32EA-24AD-17D1323E6871}"/>
              </a:ext>
            </a:extLst>
          </p:cNvPr>
          <p:cNvGrpSpPr/>
          <p:nvPr/>
        </p:nvGrpSpPr>
        <p:grpSpPr>
          <a:xfrm>
            <a:off x="4626914" y="8018382"/>
            <a:ext cx="1283030" cy="900000"/>
            <a:chOff x="4626914" y="8018382"/>
            <a:chExt cx="1283030" cy="900000"/>
          </a:xfrm>
        </p:grpSpPr>
        <p:sp>
          <p:nvSpPr>
            <p:cNvPr id="15" name="TextBox 15"/>
            <p:cNvSpPr txBox="1"/>
            <p:nvPr/>
          </p:nvSpPr>
          <p:spPr>
            <a:xfrm>
              <a:off x="5377826" y="8571796"/>
              <a:ext cx="463836" cy="204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"/>
                </a:lnSpc>
                <a:spcBef>
                  <a:spcPct val="0"/>
                </a:spcBef>
              </a:pPr>
              <a:r>
                <a:rPr lang="en-US" altLang="zh-CN" sz="1087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Dify</a:t>
              </a:r>
              <a:endParaRPr lang="en-US" sz="108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626914" y="8018382"/>
              <a:ext cx="640294" cy="900000"/>
            </a:xfrm>
            <a:custGeom>
              <a:avLst/>
              <a:gdLst/>
              <a:ahLst/>
              <a:cxnLst/>
              <a:rect l="l" t="t" r="r" b="b"/>
              <a:pathLst>
                <a:path w="716272" h="1086858">
                  <a:moveTo>
                    <a:pt x="0" y="0"/>
                  </a:moveTo>
                  <a:lnTo>
                    <a:pt x="716272" y="0"/>
                  </a:lnTo>
                  <a:lnTo>
                    <a:pt x="716272" y="1086858"/>
                  </a:lnTo>
                  <a:lnTo>
                    <a:pt x="0" y="1086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6" name="图片 25" descr="图标&#10;&#10;AI 生成的内容可能不正确。">
              <a:extLst>
                <a:ext uri="{FF2B5EF4-FFF2-40B4-BE49-F238E27FC236}">
                  <a16:creationId xmlns:a16="http://schemas.microsoft.com/office/drawing/2014/main" id="{4AD3A9C6-0A3A-91EF-530E-55C15D5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544" y="8210205"/>
              <a:ext cx="600400" cy="335817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D44349-C08F-ED29-E93A-9C5E985131D4}"/>
              </a:ext>
            </a:extLst>
          </p:cNvPr>
          <p:cNvGrpSpPr/>
          <p:nvPr/>
        </p:nvGrpSpPr>
        <p:grpSpPr>
          <a:xfrm>
            <a:off x="9843737" y="8018382"/>
            <a:ext cx="1283030" cy="900000"/>
            <a:chOff x="4626914" y="8018382"/>
            <a:chExt cx="1283030" cy="900000"/>
          </a:xfrm>
        </p:grpSpPr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AEA2B9E0-B72E-02E1-825C-74F6A1C9302A}"/>
                </a:ext>
              </a:extLst>
            </p:cNvPr>
            <p:cNvSpPr txBox="1"/>
            <p:nvPr/>
          </p:nvSpPr>
          <p:spPr>
            <a:xfrm>
              <a:off x="5377826" y="8571796"/>
              <a:ext cx="463836" cy="204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"/>
                </a:lnSpc>
                <a:spcBef>
                  <a:spcPct val="0"/>
                </a:spcBef>
              </a:pPr>
              <a:r>
                <a:rPr lang="en-US" altLang="zh-CN" sz="1087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Dify</a:t>
              </a:r>
              <a:endParaRPr lang="en-US" sz="108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1B9899-FBCC-A4DB-50E6-3C235CCDA6DC}"/>
                </a:ext>
              </a:extLst>
            </p:cNvPr>
            <p:cNvSpPr/>
            <p:nvPr/>
          </p:nvSpPr>
          <p:spPr>
            <a:xfrm>
              <a:off x="4626914" y="8018382"/>
              <a:ext cx="640294" cy="900000"/>
            </a:xfrm>
            <a:custGeom>
              <a:avLst/>
              <a:gdLst/>
              <a:ahLst/>
              <a:cxnLst/>
              <a:rect l="l" t="t" r="r" b="b"/>
              <a:pathLst>
                <a:path w="716272" h="1086858">
                  <a:moveTo>
                    <a:pt x="0" y="0"/>
                  </a:moveTo>
                  <a:lnTo>
                    <a:pt x="716272" y="0"/>
                  </a:lnTo>
                  <a:lnTo>
                    <a:pt x="716272" y="1086858"/>
                  </a:lnTo>
                  <a:lnTo>
                    <a:pt x="0" y="1086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5" name="图片 44" descr="图标&#10;&#10;AI 生成的内容可能不正确。">
              <a:extLst>
                <a:ext uri="{FF2B5EF4-FFF2-40B4-BE49-F238E27FC236}">
                  <a16:creationId xmlns:a16="http://schemas.microsoft.com/office/drawing/2014/main" id="{DC13C469-BFDE-C254-1FF1-5354BAFEE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544" y="8210205"/>
              <a:ext cx="600400" cy="335817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E4F9C0D-9FB5-C1E0-7D59-B4DBAC2BA9E1}"/>
              </a:ext>
            </a:extLst>
          </p:cNvPr>
          <p:cNvGrpSpPr/>
          <p:nvPr/>
        </p:nvGrpSpPr>
        <p:grpSpPr>
          <a:xfrm>
            <a:off x="8101584" y="8018382"/>
            <a:ext cx="1152000" cy="900000"/>
            <a:chOff x="8101584" y="8018382"/>
            <a:chExt cx="1152000" cy="900000"/>
          </a:xfrm>
        </p:grpSpPr>
        <p:sp>
          <p:nvSpPr>
            <p:cNvPr id="20" name="Freeform 20"/>
            <p:cNvSpPr/>
            <p:nvPr/>
          </p:nvSpPr>
          <p:spPr>
            <a:xfrm>
              <a:off x="8101584" y="8018382"/>
              <a:ext cx="624756" cy="900000"/>
            </a:xfrm>
            <a:custGeom>
              <a:avLst/>
              <a:gdLst/>
              <a:ahLst/>
              <a:cxnLst/>
              <a:rect l="l" t="t" r="r" b="b"/>
              <a:pathLst>
                <a:path w="715235" h="1085284">
                  <a:moveTo>
                    <a:pt x="0" y="0"/>
                  </a:moveTo>
                  <a:lnTo>
                    <a:pt x="715235" y="0"/>
                  </a:lnTo>
                  <a:lnTo>
                    <a:pt x="715235" y="1085284"/>
                  </a:lnTo>
                  <a:lnTo>
                    <a:pt x="0" y="108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EB04CAB5-ABA8-D85A-9758-5A187F55ABC3}"/>
                </a:ext>
              </a:extLst>
            </p:cNvPr>
            <p:cNvGrpSpPr/>
            <p:nvPr/>
          </p:nvGrpSpPr>
          <p:grpSpPr>
            <a:xfrm>
              <a:off x="8773047" y="8147924"/>
              <a:ext cx="480537" cy="628569"/>
              <a:chOff x="8773047" y="8147924"/>
              <a:chExt cx="480537" cy="628569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8773047" y="8571693"/>
                <a:ext cx="480537" cy="204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4"/>
                  </a:lnSpc>
                  <a:spcBef>
                    <a:spcPct val="0"/>
                  </a:spcBef>
                </a:pPr>
                <a:r>
                  <a:rPr lang="en-US" altLang="zh-CN" sz="1086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MCP</a:t>
                </a:r>
                <a:endParaRPr lang="en-US" sz="1086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9" name="图片 48" descr="图标&#10;&#10;AI 生成的内容可能不正确。">
                <a:extLst>
                  <a:ext uri="{FF2B5EF4-FFF2-40B4-BE49-F238E27FC236}">
                    <a16:creationId xmlns:a16="http://schemas.microsoft.com/office/drawing/2014/main" id="{E2A47836-AAE0-DD72-EA8F-27F4B7559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1716" y="8147924"/>
                <a:ext cx="423198" cy="423198"/>
              </a:xfrm>
              <a:prstGeom prst="rect">
                <a:avLst/>
              </a:prstGeom>
            </p:spPr>
          </p:pic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89B3954-E67E-9D9C-A49C-D14BC2839FD8}"/>
              </a:ext>
            </a:extLst>
          </p:cNvPr>
          <p:cNvGrpSpPr/>
          <p:nvPr/>
        </p:nvGrpSpPr>
        <p:grpSpPr>
          <a:xfrm>
            <a:off x="13250567" y="8018382"/>
            <a:ext cx="1152000" cy="900000"/>
            <a:chOff x="8101584" y="8018382"/>
            <a:chExt cx="1152000" cy="900000"/>
          </a:xfrm>
        </p:grpSpPr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C9EEC53-0BCA-31CA-F177-9203F089363F}"/>
                </a:ext>
              </a:extLst>
            </p:cNvPr>
            <p:cNvSpPr/>
            <p:nvPr/>
          </p:nvSpPr>
          <p:spPr>
            <a:xfrm>
              <a:off x="8101584" y="8018382"/>
              <a:ext cx="624756" cy="900000"/>
            </a:xfrm>
            <a:custGeom>
              <a:avLst/>
              <a:gdLst/>
              <a:ahLst/>
              <a:cxnLst/>
              <a:rect l="l" t="t" r="r" b="b"/>
              <a:pathLst>
                <a:path w="715235" h="1085284">
                  <a:moveTo>
                    <a:pt x="0" y="0"/>
                  </a:moveTo>
                  <a:lnTo>
                    <a:pt x="715235" y="0"/>
                  </a:lnTo>
                  <a:lnTo>
                    <a:pt x="715235" y="1085284"/>
                  </a:lnTo>
                  <a:lnTo>
                    <a:pt x="0" y="108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06BDB9F0-8060-D7EE-3D6A-8D7FDAD9BA25}"/>
                </a:ext>
              </a:extLst>
            </p:cNvPr>
            <p:cNvGrpSpPr/>
            <p:nvPr/>
          </p:nvGrpSpPr>
          <p:grpSpPr>
            <a:xfrm>
              <a:off x="8773047" y="8147924"/>
              <a:ext cx="480537" cy="628569"/>
              <a:chOff x="8773047" y="8147924"/>
              <a:chExt cx="480537" cy="628569"/>
            </a:xfrm>
          </p:grpSpPr>
          <p:sp>
            <p:nvSpPr>
              <p:cNvPr id="81" name="TextBox 19">
                <a:extLst>
                  <a:ext uri="{FF2B5EF4-FFF2-40B4-BE49-F238E27FC236}">
                    <a16:creationId xmlns:a16="http://schemas.microsoft.com/office/drawing/2014/main" id="{1D7EF083-5419-03F3-8FD9-C1A68214CE1F}"/>
                  </a:ext>
                </a:extLst>
              </p:cNvPr>
              <p:cNvSpPr txBox="1"/>
              <p:nvPr/>
            </p:nvSpPr>
            <p:spPr>
              <a:xfrm>
                <a:off x="8773047" y="8571693"/>
                <a:ext cx="480537" cy="204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4"/>
                  </a:lnSpc>
                  <a:spcBef>
                    <a:spcPct val="0"/>
                  </a:spcBef>
                </a:pPr>
                <a:r>
                  <a:rPr lang="en-US" altLang="zh-CN" sz="1086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MCP</a:t>
                </a:r>
                <a:endParaRPr lang="en-US" sz="1086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3" name="图片 82" descr="图标&#10;&#10;AI 生成的内容可能不正确。">
                <a:extLst>
                  <a:ext uri="{FF2B5EF4-FFF2-40B4-BE49-F238E27FC236}">
                    <a16:creationId xmlns:a16="http://schemas.microsoft.com/office/drawing/2014/main" id="{A4DA73AA-2BB2-9320-4523-DF37E7152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1716" y="8147924"/>
                <a:ext cx="423198" cy="42319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6714563" y="119725"/>
            <a:ext cx="18971204" cy="18971204"/>
            <a:chOff x="0" y="0"/>
            <a:chExt cx="25294939" cy="25294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4971" cy="25294971"/>
            </a:xfrm>
            <a:custGeom>
              <a:avLst/>
              <a:gdLst/>
              <a:ahLst/>
              <a:cxnLst/>
              <a:rect l="l" t="t" r="r" b="b"/>
              <a:pathLst>
                <a:path w="25294971" h="25294971">
                  <a:moveTo>
                    <a:pt x="0" y="0"/>
                  </a:moveTo>
                  <a:lnTo>
                    <a:pt x="25294971" y="0"/>
                  </a:lnTo>
                  <a:lnTo>
                    <a:pt x="25294971" y="25294971"/>
                  </a:lnTo>
                  <a:lnTo>
                    <a:pt x="0" y="2529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AutoShape 5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2561404" y="3713935"/>
            <a:ext cx="4887369" cy="3732728"/>
          </a:xfrm>
          <a:custGeom>
            <a:avLst/>
            <a:gdLst/>
            <a:ahLst/>
            <a:cxnLst/>
            <a:rect l="l" t="t" r="r" b="b"/>
            <a:pathLst>
              <a:path w="4887369" h="3732728">
                <a:moveTo>
                  <a:pt x="0" y="0"/>
                </a:moveTo>
                <a:lnTo>
                  <a:pt x="4887369" y="0"/>
                </a:lnTo>
                <a:lnTo>
                  <a:pt x="4887369" y="3732729"/>
                </a:lnTo>
                <a:lnTo>
                  <a:pt x="0" y="3732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>
          <a:xfrm>
            <a:off x="9772650" y="3713935"/>
            <a:ext cx="5489306" cy="3732728"/>
          </a:xfrm>
          <a:custGeom>
            <a:avLst/>
            <a:gdLst/>
            <a:ahLst/>
            <a:cxnLst/>
            <a:rect l="l" t="t" r="r" b="b"/>
            <a:pathLst>
              <a:path w="5489306" h="3732728">
                <a:moveTo>
                  <a:pt x="0" y="0"/>
                </a:moveTo>
                <a:lnTo>
                  <a:pt x="5489306" y="0"/>
                </a:lnTo>
                <a:lnTo>
                  <a:pt x="5489306" y="3732729"/>
                </a:lnTo>
                <a:lnTo>
                  <a:pt x="0" y="37327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任务拆分、编排、</a:t>
            </a: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调度</a:t>
            </a: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实际</a:t>
            </a: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演示</a:t>
            </a: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效果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11709" y="8177835"/>
            <a:ext cx="6980334" cy="7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18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从截图中可以看出本应耗时</a:t>
            </a: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90.7 秒 </a:t>
            </a:r>
            <a:r>
              <a:rPr lang="en-US" sz="18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左右，但是由于采用了</a:t>
            </a:r>
            <a:endParaRPr lang="en-US" sz="18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任务拆分，子任务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调度</a:t>
            </a:r>
            <a:r>
              <a:rPr lang="en-US" sz="18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处理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后</a:t>
            </a: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整体耗时缩减到了53秒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en-US" sz="18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26884" y="8161568"/>
            <a:ext cx="5665515" cy="7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从截图中可以看出主任务被拆分成了6个子任务，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2台GPU算力节点分摊了6个子任务同时进行处理。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1709" y="2202079"/>
            <a:ext cx="4645372" cy="40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演示地址：http://104.234.95.201/index.html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6714563" y="119725"/>
            <a:ext cx="18971204" cy="18971204"/>
            <a:chOff x="0" y="0"/>
            <a:chExt cx="25294939" cy="25294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4971" cy="25294971"/>
            </a:xfrm>
            <a:custGeom>
              <a:avLst/>
              <a:gdLst/>
              <a:ahLst/>
              <a:cxnLst/>
              <a:rect l="l" t="t" r="r" b="b"/>
              <a:pathLst>
                <a:path w="25294971" h="25294971">
                  <a:moveTo>
                    <a:pt x="0" y="0"/>
                  </a:moveTo>
                  <a:lnTo>
                    <a:pt x="25294971" y="0"/>
                  </a:lnTo>
                  <a:lnTo>
                    <a:pt x="25294971" y="25294971"/>
                  </a:lnTo>
                  <a:lnTo>
                    <a:pt x="0" y="2529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AutoShape 5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盈利模式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55060" y="2507235"/>
            <a:ext cx="557514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1：针对普通用户采取收取包月费用方式。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55060" y="3095179"/>
            <a:ext cx="6969919" cy="36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2：针对通过api批量请求用户或者项目，采取安请求量收费方式。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55060" y="3683122"/>
            <a:ext cx="8328694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3：针对使用其它用户工作流者，需要支付一定费用，我们收取一定提成。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40103" y="6424798"/>
            <a:ext cx="1007094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1：建立工作流 </a:t>
            </a:r>
            <a:r>
              <a:rPr lang="en-US" altLang="zh-CN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C2C </a:t>
            </a:r>
            <a:r>
              <a:rPr lang="en-US" sz="1899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市场</a:t>
            </a: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验证上传工作流并出示评级标准后收取评审费用。</a:t>
            </a:r>
            <a:endParaRPr lang="en-US" sz="18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40103" y="6953812"/>
            <a:ext cx="892794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2：当用户账户下工作流数量达到上线后，可以购买扩展包，扩展工作流数量。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C9D27C14-BD77-B54E-DA58-20FA498DD965}"/>
              </a:ext>
            </a:extLst>
          </p:cNvPr>
          <p:cNvSpPr txBox="1"/>
          <p:nvPr/>
        </p:nvSpPr>
        <p:spPr>
          <a:xfrm>
            <a:off x="7440103" y="8011840"/>
            <a:ext cx="892794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4：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提供定制打包部署工作流镜像服务，后续按照使用进行分成收费。</a:t>
            </a:r>
            <a:endParaRPr lang="en-US" sz="18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477A51C5-7795-1040-3B7B-803098A08F29}"/>
              </a:ext>
            </a:extLst>
          </p:cNvPr>
          <p:cNvSpPr txBox="1"/>
          <p:nvPr/>
        </p:nvSpPr>
        <p:spPr>
          <a:xfrm>
            <a:off x="7440103" y="7482826"/>
            <a:ext cx="892794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3：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进行工作流</a:t>
            </a:r>
            <a:r>
              <a:rPr lang="en-US" altLang="zh-CN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C2C</a:t>
            </a:r>
            <a:r>
              <a:rPr lang="zh-CN" alt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交易完成后，收取居间费</a:t>
            </a:r>
            <a:r>
              <a:rPr lang="en-US" sz="18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D4AC7B-352C-89AF-EF28-5231CFBBE8D8}"/>
              </a:ext>
            </a:extLst>
          </p:cNvPr>
          <p:cNvSpPr txBox="1"/>
          <p:nvPr/>
        </p:nvSpPr>
        <p:spPr>
          <a:xfrm>
            <a:off x="3471486" y="471789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普通订阅用户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1DFAEA-2969-3580-93DC-5C927CF9FD4D}"/>
              </a:ext>
            </a:extLst>
          </p:cNvPr>
          <p:cNvSpPr txBox="1"/>
          <p:nvPr/>
        </p:nvSpPr>
        <p:spPr>
          <a:xfrm>
            <a:off x="3356070" y="86481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工作流交易用户</a:t>
            </a:r>
          </a:p>
        </p:txBody>
      </p:sp>
      <p:pic>
        <p:nvPicPr>
          <p:cNvPr id="23" name="图片 22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442E58BD-31EE-1710-B291-66E73A2E89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32" y="2019300"/>
            <a:ext cx="4713333" cy="2572084"/>
          </a:xfrm>
          <a:prstGeom prst="rect">
            <a:avLst/>
          </a:prstGeom>
        </p:spPr>
      </p:pic>
      <p:pic>
        <p:nvPicPr>
          <p:cNvPr id="25" name="图片 24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27E56E0F-89D2-3FF9-F1EA-1D315247C4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64" y="5906766"/>
            <a:ext cx="4713334" cy="24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6921577" y="-43259"/>
            <a:ext cx="18971204" cy="18971204"/>
            <a:chOff x="0" y="0"/>
            <a:chExt cx="25294939" cy="25294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4971" cy="25294971"/>
            </a:xfrm>
            <a:custGeom>
              <a:avLst/>
              <a:gdLst/>
              <a:ahLst/>
              <a:cxnLst/>
              <a:rect l="l" t="t" r="r" b="b"/>
              <a:pathLst>
                <a:path w="25294971" h="25294971">
                  <a:moveTo>
                    <a:pt x="0" y="0"/>
                  </a:moveTo>
                  <a:lnTo>
                    <a:pt x="25294971" y="0"/>
                  </a:lnTo>
                  <a:lnTo>
                    <a:pt x="25294971" y="25294971"/>
                  </a:lnTo>
                  <a:lnTo>
                    <a:pt x="0" y="2529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5" name="AutoShape 5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盈利流程图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2A43943-4EA6-8665-7349-B48A51CA7BE4}"/>
              </a:ext>
            </a:extLst>
          </p:cNvPr>
          <p:cNvGrpSpPr/>
          <p:nvPr/>
        </p:nvGrpSpPr>
        <p:grpSpPr>
          <a:xfrm>
            <a:off x="3464033" y="2696654"/>
            <a:ext cx="1371600" cy="1880605"/>
            <a:chOff x="3429000" y="2519584"/>
            <a:chExt cx="1371600" cy="1880605"/>
          </a:xfrm>
        </p:grpSpPr>
        <p:pic>
          <p:nvPicPr>
            <p:cNvPr id="22" name="图形 21" descr="男人 纯色填充">
              <a:extLst>
                <a:ext uri="{FF2B5EF4-FFF2-40B4-BE49-F238E27FC236}">
                  <a16:creationId xmlns:a16="http://schemas.microsoft.com/office/drawing/2014/main" id="{97657DD7-0F7C-E1D4-285A-863E699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29000" y="2519584"/>
              <a:ext cx="1371600" cy="1371600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413F3BA-42B0-518A-FE94-2C41D0282127}"/>
                </a:ext>
              </a:extLst>
            </p:cNvPr>
            <p:cNvSpPr txBox="1"/>
            <p:nvPr/>
          </p:nvSpPr>
          <p:spPr>
            <a:xfrm>
              <a:off x="3560802" y="40308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订阅用户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3F17E66-FEEB-A848-60C6-E7EEC1A5EA38}"/>
              </a:ext>
            </a:extLst>
          </p:cNvPr>
          <p:cNvGrpSpPr/>
          <p:nvPr/>
        </p:nvGrpSpPr>
        <p:grpSpPr>
          <a:xfrm>
            <a:off x="3365003" y="6823439"/>
            <a:ext cx="1569660" cy="1901341"/>
            <a:chOff x="3429000" y="4860242"/>
            <a:chExt cx="1569660" cy="1901341"/>
          </a:xfrm>
        </p:grpSpPr>
        <p:pic>
          <p:nvPicPr>
            <p:cNvPr id="23" name="图形 22" descr="男人 纯色填充">
              <a:extLst>
                <a:ext uri="{FF2B5EF4-FFF2-40B4-BE49-F238E27FC236}">
                  <a16:creationId xmlns:a16="http://schemas.microsoft.com/office/drawing/2014/main" id="{EEAA2D92-0086-76B8-A6FA-4AE387AC0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8030" y="4860242"/>
              <a:ext cx="1371600" cy="1371600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F5AC98B-2543-1EDE-D4F2-5C7E2F956CC6}"/>
                </a:ext>
              </a:extLst>
            </p:cNvPr>
            <p:cNvSpPr txBox="1"/>
            <p:nvPr/>
          </p:nvSpPr>
          <p:spPr>
            <a:xfrm>
              <a:off x="3429000" y="639225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工作流开发者</a:t>
              </a:r>
            </a:p>
          </p:txBody>
        </p:sp>
      </p:grp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08F896F-034C-7108-1682-F23AD8C7ECC5}"/>
              </a:ext>
            </a:extLst>
          </p:cNvPr>
          <p:cNvCxnSpPr/>
          <p:nvPr/>
        </p:nvCxnSpPr>
        <p:spPr>
          <a:xfrm>
            <a:off x="4835633" y="3719140"/>
            <a:ext cx="3241567" cy="15005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EAEAD73-8042-123E-5D87-FC0A111F6584}"/>
              </a:ext>
            </a:extLst>
          </p:cNvPr>
          <p:cNvSpPr txBox="1"/>
          <p:nvPr/>
        </p:nvSpPr>
        <p:spPr>
          <a:xfrm rot="1532517">
            <a:off x="5801491" y="415440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支付点数生成内容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3495652-D823-1024-36D2-D67A76E62700}"/>
              </a:ext>
            </a:extLst>
          </p:cNvPr>
          <p:cNvGrpSpPr/>
          <p:nvPr/>
        </p:nvGrpSpPr>
        <p:grpSpPr>
          <a:xfrm>
            <a:off x="13231309" y="3026452"/>
            <a:ext cx="1152000" cy="1385376"/>
            <a:chOff x="12570611" y="3191883"/>
            <a:chExt cx="1152000" cy="1385376"/>
          </a:xfrm>
        </p:grpSpPr>
        <p:grpSp>
          <p:nvGrpSpPr>
            <p:cNvPr id="37" name="Group 9">
              <a:extLst>
                <a:ext uri="{FF2B5EF4-FFF2-40B4-BE49-F238E27FC236}">
                  <a16:creationId xmlns:a16="http://schemas.microsoft.com/office/drawing/2014/main" id="{59DC8853-6DEF-48FA-F84E-09B4B928F131}"/>
                </a:ext>
              </a:extLst>
            </p:cNvPr>
            <p:cNvGrpSpPr/>
            <p:nvPr/>
          </p:nvGrpSpPr>
          <p:grpSpPr>
            <a:xfrm>
              <a:off x="12570611" y="3191883"/>
              <a:ext cx="1152000" cy="900000"/>
              <a:chOff x="0" y="0"/>
              <a:chExt cx="1491069" cy="1134097"/>
            </a:xfrm>
          </p:grpSpPr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B957C62B-370D-393A-1991-27D434E25486}"/>
                  </a:ext>
                </a:extLst>
              </p:cNvPr>
              <p:cNvSpPr/>
              <p:nvPr/>
            </p:nvSpPr>
            <p:spPr>
              <a:xfrm>
                <a:off x="877598" y="152080"/>
                <a:ext cx="483271" cy="483271"/>
              </a:xfrm>
              <a:custGeom>
                <a:avLst/>
                <a:gdLst/>
                <a:ahLst/>
                <a:cxnLst/>
                <a:rect l="l" t="t" r="r" b="b"/>
                <a:pathLst>
                  <a:path w="483271" h="483271">
                    <a:moveTo>
                      <a:pt x="0" y="0"/>
                    </a:moveTo>
                    <a:lnTo>
                      <a:pt x="483270" y="0"/>
                    </a:lnTo>
                    <a:lnTo>
                      <a:pt x="483270" y="483271"/>
                    </a:lnTo>
                    <a:lnTo>
                      <a:pt x="0" y="4832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TextBox 11">
                <a:extLst>
                  <a:ext uri="{FF2B5EF4-FFF2-40B4-BE49-F238E27FC236}">
                    <a16:creationId xmlns:a16="http://schemas.microsoft.com/office/drawing/2014/main" id="{7789FEE5-960D-CEDD-A79E-F4EC1AA20741}"/>
                  </a:ext>
                </a:extLst>
              </p:cNvPr>
              <p:cNvSpPr txBox="1"/>
              <p:nvPr/>
            </p:nvSpPr>
            <p:spPr>
              <a:xfrm>
                <a:off x="747403" y="689969"/>
                <a:ext cx="743666" cy="2920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96"/>
                  </a:lnSpc>
                  <a:spcBef>
                    <a:spcPct val="0"/>
                  </a:spcBef>
                </a:pPr>
                <a:r>
                  <a:rPr lang="en-US" sz="1129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ComfyUI</a:t>
                </a:r>
                <a:endParaRPr lang="en-US" sz="112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1FCAF6E4-AE06-B17A-9394-9794EA463DE9}"/>
                  </a:ext>
                </a:extLst>
              </p:cNvPr>
              <p:cNvSpPr/>
              <p:nvPr/>
            </p:nvSpPr>
            <p:spPr>
              <a:xfrm>
                <a:off x="0" y="0"/>
                <a:ext cx="747403" cy="1134097"/>
              </a:xfrm>
              <a:custGeom>
                <a:avLst/>
                <a:gdLst/>
                <a:ahLst/>
                <a:cxnLst/>
                <a:rect l="l" t="t" r="r" b="b"/>
                <a:pathLst>
                  <a:path w="747403" h="1134097">
                    <a:moveTo>
                      <a:pt x="0" y="0"/>
                    </a:moveTo>
                    <a:lnTo>
                      <a:pt x="747403" y="0"/>
                    </a:lnTo>
                    <a:lnTo>
                      <a:pt x="747403" y="1134097"/>
                    </a:lnTo>
                    <a:lnTo>
                      <a:pt x="0" y="11340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C3D8E28-CB12-3113-2E56-7BF0697A4E83}"/>
                </a:ext>
              </a:extLst>
            </p:cNvPr>
            <p:cNvSpPr txBox="1"/>
            <p:nvPr/>
          </p:nvSpPr>
          <p:spPr>
            <a:xfrm>
              <a:off x="12592613" y="42079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算力节点</a:t>
              </a:r>
            </a:p>
          </p:txBody>
        </p:sp>
      </p:grp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3CA111BB-12A2-ED46-6E87-935D7EA5D66E}"/>
              </a:ext>
            </a:extLst>
          </p:cNvPr>
          <p:cNvCxnSpPr>
            <a:cxnSpLocks/>
          </p:cNvCxnSpPr>
          <p:nvPr/>
        </p:nvCxnSpPr>
        <p:spPr>
          <a:xfrm flipV="1">
            <a:off x="9692271" y="3719140"/>
            <a:ext cx="3270861" cy="144453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4E8A993C-BE8D-883D-9B81-7E8BCFB52C06}"/>
              </a:ext>
            </a:extLst>
          </p:cNvPr>
          <p:cNvSpPr txBox="1"/>
          <p:nvPr/>
        </p:nvSpPr>
        <p:spPr>
          <a:xfrm rot="20163819">
            <a:off x="9590007" y="4089359"/>
            <a:ext cx="320792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收取</a:t>
            </a:r>
            <a:r>
              <a:rPr lang="en-US" altLang="zh-CN" sz="1600" dirty="0">
                <a:solidFill>
                  <a:schemeClr val="bg1"/>
                </a:solidFill>
              </a:rPr>
              <a:t>15%</a:t>
            </a:r>
            <a:r>
              <a:rPr lang="zh-CN" altLang="en-US" sz="1600" dirty="0">
                <a:solidFill>
                  <a:schemeClr val="bg1"/>
                </a:solidFill>
              </a:rPr>
              <a:t>使用费后，费用转给算力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B78B678-7E24-625C-F250-1225E0DDBA19}"/>
              </a:ext>
            </a:extLst>
          </p:cNvPr>
          <p:cNvCxnSpPr>
            <a:cxnSpLocks/>
          </p:cNvCxnSpPr>
          <p:nvPr/>
        </p:nvCxnSpPr>
        <p:spPr>
          <a:xfrm flipV="1">
            <a:off x="4934663" y="6063671"/>
            <a:ext cx="3239572" cy="16706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99556D0C-2FE0-5BA4-08AC-9942B1E487B3}"/>
              </a:ext>
            </a:extLst>
          </p:cNvPr>
          <p:cNvSpPr txBox="1"/>
          <p:nvPr/>
        </p:nvSpPr>
        <p:spPr>
          <a:xfrm rot="19922345">
            <a:off x="5050279" y="663616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支付工作流部署点数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AA9EE99-3110-143D-EBB1-6036828A8A41}"/>
              </a:ext>
            </a:extLst>
          </p:cNvPr>
          <p:cNvGrpSpPr/>
          <p:nvPr/>
        </p:nvGrpSpPr>
        <p:grpSpPr>
          <a:xfrm>
            <a:off x="13253311" y="7081421"/>
            <a:ext cx="1107996" cy="1385376"/>
            <a:chOff x="12722733" y="5163671"/>
            <a:chExt cx="1107996" cy="1385376"/>
          </a:xfrm>
        </p:grpSpPr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E2A7B085-760B-A1FF-E331-E2BF1C65F301}"/>
                </a:ext>
              </a:extLst>
            </p:cNvPr>
            <p:cNvSpPr/>
            <p:nvPr/>
          </p:nvSpPr>
          <p:spPr>
            <a:xfrm>
              <a:off x="12988009" y="5163671"/>
              <a:ext cx="577444" cy="900000"/>
            </a:xfrm>
            <a:custGeom>
              <a:avLst/>
              <a:gdLst/>
              <a:ahLst/>
              <a:cxnLst/>
              <a:rect l="l" t="t" r="r" b="b"/>
              <a:pathLst>
                <a:path w="747403" h="1134097">
                  <a:moveTo>
                    <a:pt x="0" y="0"/>
                  </a:moveTo>
                  <a:lnTo>
                    <a:pt x="747403" y="0"/>
                  </a:lnTo>
                  <a:lnTo>
                    <a:pt x="747403" y="1134097"/>
                  </a:lnTo>
                  <a:lnTo>
                    <a:pt x="0" y="1134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C846D5C-848A-0ACD-25D0-94FB87551E0A}"/>
                </a:ext>
              </a:extLst>
            </p:cNvPr>
            <p:cNvSpPr txBox="1"/>
            <p:nvPr/>
          </p:nvSpPr>
          <p:spPr>
            <a:xfrm>
              <a:off x="12722733" y="617971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算力节点</a:t>
              </a:r>
            </a:p>
          </p:txBody>
        </p:sp>
      </p:grp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A7D6794F-4D10-C7EA-E420-63F3D6CE6731}"/>
              </a:ext>
            </a:extLst>
          </p:cNvPr>
          <p:cNvCxnSpPr>
            <a:cxnSpLocks/>
          </p:cNvCxnSpPr>
          <p:nvPr/>
        </p:nvCxnSpPr>
        <p:spPr>
          <a:xfrm>
            <a:off x="9906000" y="6063671"/>
            <a:ext cx="3347311" cy="13416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CBD8ED5-9D6D-4EC3-D4FA-7F1E3AE0A367}"/>
              </a:ext>
            </a:extLst>
          </p:cNvPr>
          <p:cNvSpPr txBox="1"/>
          <p:nvPr/>
        </p:nvSpPr>
        <p:spPr>
          <a:xfrm rot="1354299">
            <a:off x="10092208" y="634918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收取评审费、使用费后，转给算力</a:t>
            </a:r>
          </a:p>
        </p:txBody>
      </p:sp>
      <p:sp>
        <p:nvSpPr>
          <p:cNvPr id="71" name="TextBox 12">
            <a:extLst>
              <a:ext uri="{FF2B5EF4-FFF2-40B4-BE49-F238E27FC236}">
                <a16:creationId xmlns:a16="http://schemas.microsoft.com/office/drawing/2014/main" id="{ED9DF867-9AFB-DDD0-1D75-5110B25E67D4}"/>
              </a:ext>
            </a:extLst>
          </p:cNvPr>
          <p:cNvSpPr txBox="1"/>
          <p:nvPr/>
        </p:nvSpPr>
        <p:spPr>
          <a:xfrm>
            <a:off x="14806499" y="8282131"/>
            <a:ext cx="2895600" cy="1596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工作流使用后分成比例：</a:t>
            </a:r>
            <a:endParaRPr lang="en-US" altLang="zh-CN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：平台 </a:t>
            </a:r>
            <a:r>
              <a:rPr lang="en-US" altLang="zh-C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altLang="zh-C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alt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：工作流开发者 </a:t>
            </a:r>
            <a:r>
              <a:rPr lang="en-US" altLang="zh-C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</a:p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altLang="zh-C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CN" alt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：算力节点 </a:t>
            </a:r>
            <a:r>
              <a:rPr lang="en-US" altLang="zh-C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</a:p>
        </p:txBody>
      </p:sp>
      <p:pic>
        <p:nvPicPr>
          <p:cNvPr id="12" name="图片 11" descr="徽标&#10;&#10;AI 生成的内容可能不正确。">
            <a:extLst>
              <a:ext uri="{FF2B5EF4-FFF2-40B4-BE49-F238E27FC236}">
                <a16:creationId xmlns:a16="http://schemas.microsoft.com/office/drawing/2014/main" id="{1C324645-9E30-24EA-A1FF-7F9115BCEE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91" y="3868823"/>
            <a:ext cx="3665405" cy="3665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0569" y="-2362449"/>
            <a:ext cx="4524556" cy="4524556"/>
          </a:xfrm>
          <a:custGeom>
            <a:avLst/>
            <a:gdLst/>
            <a:ahLst/>
            <a:cxnLst/>
            <a:rect l="l" t="t" r="r" b="b"/>
            <a:pathLst>
              <a:path w="4524556" h="4524556">
                <a:moveTo>
                  <a:pt x="0" y="0"/>
                </a:moveTo>
                <a:lnTo>
                  <a:pt x="4524556" y="0"/>
                </a:lnTo>
                <a:lnTo>
                  <a:pt x="4524556" y="4524556"/>
                </a:lnTo>
                <a:lnTo>
                  <a:pt x="0" y="452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6714563" y="119725"/>
            <a:ext cx="18971204" cy="18971204"/>
            <a:chOff x="0" y="0"/>
            <a:chExt cx="25294939" cy="25294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4971" cy="25294971"/>
            </a:xfrm>
            <a:custGeom>
              <a:avLst/>
              <a:gdLst/>
              <a:ahLst/>
              <a:cxnLst/>
              <a:rect l="l" t="t" r="r" b="b"/>
              <a:pathLst>
                <a:path w="25294971" h="25294971">
                  <a:moveTo>
                    <a:pt x="0" y="0"/>
                  </a:moveTo>
                  <a:lnTo>
                    <a:pt x="25294971" y="0"/>
                  </a:lnTo>
                  <a:lnTo>
                    <a:pt x="25294971" y="25294971"/>
                  </a:lnTo>
                  <a:lnTo>
                    <a:pt x="0" y="2529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AutoShape 5"/>
          <p:cNvSpPr/>
          <p:nvPr/>
        </p:nvSpPr>
        <p:spPr>
          <a:xfrm rot="2016">
            <a:off x="1023936" y="1019175"/>
            <a:ext cx="16240128" cy="0"/>
          </a:xfrm>
          <a:prstGeom prst="line">
            <a:avLst/>
          </a:prstGeom>
          <a:ln w="9525" cap="rnd">
            <a:solidFill>
              <a:srgbClr val="FFFFFF">
                <a:alpha val="23529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4636374" y="-2412310"/>
            <a:ext cx="6131450" cy="6131450"/>
          </a:xfrm>
          <a:custGeom>
            <a:avLst/>
            <a:gdLst/>
            <a:ahLst/>
            <a:cxnLst/>
            <a:rect l="l" t="t" r="r" b="b"/>
            <a:pathLst>
              <a:path w="6131450" h="6131450">
                <a:moveTo>
                  <a:pt x="0" y="0"/>
                </a:moveTo>
                <a:lnTo>
                  <a:pt x="6131449" y="0"/>
                </a:lnTo>
                <a:lnTo>
                  <a:pt x="6131449" y="6131449"/>
                </a:lnTo>
                <a:lnTo>
                  <a:pt x="0" y="613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-3194906" y="7552458"/>
            <a:ext cx="6201666" cy="6201666"/>
          </a:xfrm>
          <a:custGeom>
            <a:avLst/>
            <a:gdLst/>
            <a:ahLst/>
            <a:cxnLst/>
            <a:rect l="l" t="t" r="r" b="b"/>
            <a:pathLst>
              <a:path w="6201666" h="6201666">
                <a:moveTo>
                  <a:pt x="0" y="0"/>
                </a:moveTo>
                <a:lnTo>
                  <a:pt x="6201665" y="0"/>
                </a:lnTo>
                <a:lnTo>
                  <a:pt x="6201665" y="6201665"/>
                </a:lnTo>
                <a:lnTo>
                  <a:pt x="0" y="6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2504254" y="352426"/>
            <a:ext cx="13279500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4"/>
              </a:lnSpc>
            </a:pP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用户使用成本对比（</a:t>
            </a:r>
            <a:r>
              <a:rPr lang="en-US" altLang="zh-CN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r>
              <a:rPr lang="zh-CN" alt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定价）</a:t>
            </a:r>
            <a:endParaRPr lang="en-US" sz="4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A255C327-AD58-DAC9-38F9-C95E5F0F8AE7}"/>
              </a:ext>
            </a:extLst>
          </p:cNvPr>
          <p:cNvSpPr/>
          <p:nvPr/>
        </p:nvSpPr>
        <p:spPr>
          <a:xfrm>
            <a:off x="4350960" y="2531165"/>
            <a:ext cx="2636640" cy="788528"/>
          </a:xfrm>
          <a:custGeom>
            <a:avLst/>
            <a:gdLst/>
            <a:ahLst/>
            <a:cxnLst/>
            <a:rect l="l" t="t" r="r" b="b"/>
            <a:pathLst>
              <a:path w="2636640" h="788528">
                <a:moveTo>
                  <a:pt x="0" y="0"/>
                </a:moveTo>
                <a:lnTo>
                  <a:pt x="2636640" y="0"/>
                </a:lnTo>
                <a:lnTo>
                  <a:pt x="2636640" y="788528"/>
                </a:lnTo>
                <a:lnTo>
                  <a:pt x="0" y="788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BBAE420-35B9-BAF7-9116-F2FB6C00A235}"/>
              </a:ext>
            </a:extLst>
          </p:cNvPr>
          <p:cNvSpPr txBox="1"/>
          <p:nvPr/>
        </p:nvSpPr>
        <p:spPr>
          <a:xfrm>
            <a:off x="2316480" y="3543300"/>
            <a:ext cx="670560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星流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Star-3 Alpha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0.1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元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/ 10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积分，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1024 * 1024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，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20 Steps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0B4E331-F616-D41A-0517-BFFF047BF8D4}"/>
              </a:ext>
            </a:extLst>
          </p:cNvPr>
          <p:cNvSpPr txBox="1"/>
          <p:nvPr/>
        </p:nvSpPr>
        <p:spPr>
          <a:xfrm>
            <a:off x="2042160" y="4153225"/>
            <a:ext cx="725424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altLang="zh-CN" sz="1899" dirty="0" err="1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Liblib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自定义模型：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0.11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元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/ 11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积分，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1024 * 1024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，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20 Steps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68E9C39C-09FA-5728-47D8-FC77DE10D9DB}"/>
              </a:ext>
            </a:extLst>
          </p:cNvPr>
          <p:cNvSpPr/>
          <p:nvPr/>
        </p:nvSpPr>
        <p:spPr>
          <a:xfrm>
            <a:off x="3909804" y="5992433"/>
            <a:ext cx="3518952" cy="768507"/>
          </a:xfrm>
          <a:custGeom>
            <a:avLst/>
            <a:gdLst/>
            <a:ahLst/>
            <a:cxnLst/>
            <a:rect l="l" t="t" r="r" b="b"/>
            <a:pathLst>
              <a:path w="3518952" h="768507">
                <a:moveTo>
                  <a:pt x="0" y="0"/>
                </a:moveTo>
                <a:lnTo>
                  <a:pt x="3518952" y="0"/>
                </a:lnTo>
                <a:lnTo>
                  <a:pt x="3518952" y="768507"/>
                </a:lnTo>
                <a:lnTo>
                  <a:pt x="0" y="768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E88375A5-4A23-FBB6-755A-505CF533B7FE}"/>
              </a:ext>
            </a:extLst>
          </p:cNvPr>
          <p:cNvSpPr txBox="1"/>
          <p:nvPr/>
        </p:nvSpPr>
        <p:spPr>
          <a:xfrm>
            <a:off x="4270980" y="6892543"/>
            <a:ext cx="279660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每月 订阅 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$29/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月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图片 15" descr="徽标&#10;&#10;AI 生成的内容可能不正确。">
            <a:extLst>
              <a:ext uri="{FF2B5EF4-FFF2-40B4-BE49-F238E27FC236}">
                <a16:creationId xmlns:a16="http://schemas.microsoft.com/office/drawing/2014/main" id="{F54CA80A-C616-7146-7ED4-F9571D73FE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7642036"/>
            <a:ext cx="2331720" cy="685800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152F1920-4273-4FAF-9406-656EB70B7460}"/>
              </a:ext>
            </a:extLst>
          </p:cNvPr>
          <p:cNvSpPr txBox="1"/>
          <p:nvPr/>
        </p:nvSpPr>
        <p:spPr>
          <a:xfrm>
            <a:off x="4270980" y="8435872"/>
            <a:ext cx="2796600" cy="365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每月 订阅 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$49/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月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06D7DDF-003B-4823-DBD1-07F837C67B2F}"/>
              </a:ext>
            </a:extLst>
          </p:cNvPr>
          <p:cNvSpPr txBox="1"/>
          <p:nvPr/>
        </p:nvSpPr>
        <p:spPr>
          <a:xfrm>
            <a:off x="10757454" y="6655531"/>
            <a:ext cx="5421078" cy="7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 RTX 3080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5649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毫秒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￥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0.0023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1024 * 1024</a:t>
            </a:r>
            <a:r>
              <a:rPr lang="zh-CN" altLang="en-US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， </a:t>
            </a:r>
            <a:r>
              <a:rPr lang="en-US" altLang="zh-CN" sz="1899" dirty="0">
                <a:solidFill>
                  <a:srgbClr val="FFFEFE"/>
                </a:solidFill>
                <a:latin typeface="Arial"/>
                <a:ea typeface="Arial"/>
                <a:cs typeface="Arial"/>
                <a:sym typeface="Arial"/>
              </a:rPr>
              <a:t>20 Steps</a:t>
            </a:r>
            <a:endParaRPr lang="en-US" sz="1899" dirty="0">
              <a:solidFill>
                <a:srgbClr val="FF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28A014FB-0E2B-8DD8-AC6B-7316AF261EFC}"/>
              </a:ext>
            </a:extLst>
          </p:cNvPr>
          <p:cNvSpPr txBox="1"/>
          <p:nvPr/>
        </p:nvSpPr>
        <p:spPr>
          <a:xfrm>
            <a:off x="2042160" y="4763151"/>
            <a:ext cx="7254240" cy="773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altLang="zh-CN" sz="1600" i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Liblib</a:t>
            </a:r>
            <a:r>
              <a:rPr lang="zh-CN" altLang="en-US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注册创作者</a:t>
            </a:r>
            <a:r>
              <a:rPr lang="en-US" altLang="zh-CN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r>
              <a:rPr lang="zh-CN" altLang="en-US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万左右，上传原创模型</a:t>
            </a:r>
            <a:r>
              <a:rPr lang="en-US" altLang="zh-CN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10w</a:t>
            </a:r>
            <a:r>
              <a:rPr lang="zh-CN" altLang="en-US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个，</a:t>
            </a:r>
            <a:r>
              <a:rPr lang="en-US" altLang="zh-CN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r>
              <a:rPr lang="zh-CN" altLang="en-US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CN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altLang="en-US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月有</a:t>
            </a:r>
            <a:r>
              <a:rPr lang="en-US" altLang="zh-CN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zh-CN" altLang="en-US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位创作者通过工作流收入超</a:t>
            </a:r>
            <a:r>
              <a:rPr lang="en-US" altLang="zh-CN" sz="16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5000.</a:t>
            </a:r>
            <a:endParaRPr lang="en-US" sz="1600" i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图片 20" descr="徽标&#10;&#10;AI 生成的内容可能不正确。">
            <a:extLst>
              <a:ext uri="{FF2B5EF4-FFF2-40B4-BE49-F238E27FC236}">
                <a16:creationId xmlns:a16="http://schemas.microsoft.com/office/drawing/2014/main" id="{D809E7C5-79F3-DE7E-4659-85D62A17B6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30" y="1878627"/>
            <a:ext cx="6201666" cy="62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523</Words>
  <Application>Microsoft Office PowerPoint</Application>
  <PresentationFormat>自定义</PresentationFormat>
  <Paragraphs>95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Montserrat</vt:lpstr>
      <vt:lpstr>Arial</vt:lpstr>
      <vt:lpstr>Lato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NGPU Pitch Deck_zn.pptx</dc:title>
  <dc:creator>13918</dc:creator>
  <cp:lastModifiedBy>13918753762@139.com</cp:lastModifiedBy>
  <cp:revision>89</cp:revision>
  <dcterms:created xsi:type="dcterms:W3CDTF">2006-08-16T00:00:00Z</dcterms:created>
  <dcterms:modified xsi:type="dcterms:W3CDTF">2025-06-27T14:56:05Z</dcterms:modified>
  <dc:identifier>DAGZWcQi1K4</dc:identifier>
</cp:coreProperties>
</file>